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1" r:id="rId1"/>
  </p:sldMasterIdLst>
  <p:notesMasterIdLst>
    <p:notesMasterId r:id="rId14"/>
  </p:notesMasterIdLst>
  <p:sldIdLst>
    <p:sldId id="256" r:id="rId2"/>
    <p:sldId id="265" r:id="rId3"/>
    <p:sldId id="257" r:id="rId4"/>
    <p:sldId id="258" r:id="rId5"/>
    <p:sldId id="259" r:id="rId6"/>
    <p:sldId id="266" r:id="rId7"/>
    <p:sldId id="267" r:id="rId8"/>
    <p:sldId id="268" r:id="rId9"/>
    <p:sldId id="269" r:id="rId10"/>
    <p:sldId id="260" r:id="rId11"/>
    <p:sldId id="261" r:id="rId12"/>
    <p:sldId id="262" r:id="rId13"/>
  </p:sldIdLst>
  <p:sldSz cx="24384000" cy="13716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85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 autoAdjust="0"/>
    <p:restoredTop sz="94789" autoAdjust="0"/>
  </p:normalViewPr>
  <p:slideViewPr>
    <p:cSldViewPr snapToGrid="0">
      <p:cViewPr varScale="1">
        <p:scale>
          <a:sx n="58" d="100"/>
          <a:sy n="58" d="100"/>
        </p:scale>
        <p:origin x="472" y="23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35FD9D1-2867-AB40-8963-645894AE87C0}" type="doc">
      <dgm:prSet loTypeId="urn:microsoft.com/office/officeart/2005/8/layout/venn1" loCatId="" qsTypeId="urn:microsoft.com/office/officeart/2005/8/quickstyle/simple1" qsCatId="simple" csTypeId="urn:microsoft.com/office/officeart/2005/8/colors/colorful4" csCatId="colorful" phldr="1"/>
      <dgm:spPr/>
    </dgm:pt>
    <dgm:pt modelId="{81AA7EE0-D6C3-7441-8139-EE8AED86C617}">
      <dgm:prSet phldrT="[Text]" custT="1"/>
      <dgm:spPr/>
      <dgm:t>
        <a:bodyPr/>
        <a:lstStyle/>
        <a:p>
          <a:r>
            <a:rPr lang="en-US" sz="3200" dirty="0"/>
            <a:t>Received Physical Violence </a:t>
          </a:r>
          <a:r>
            <a:rPr lang="en-US" sz="3800" b="1" dirty="0"/>
            <a:t>4.52%</a:t>
          </a:r>
        </a:p>
      </dgm:t>
    </dgm:pt>
    <dgm:pt modelId="{5A450C8C-996B-7444-AD1A-46AD390DA7BC}" type="parTrans" cxnId="{889A790D-A871-634C-A64E-AE2B0E545EAF}">
      <dgm:prSet/>
      <dgm:spPr/>
      <dgm:t>
        <a:bodyPr/>
        <a:lstStyle/>
        <a:p>
          <a:endParaRPr lang="en-US"/>
        </a:p>
      </dgm:t>
    </dgm:pt>
    <dgm:pt modelId="{8F923BC4-8587-9840-B105-85C887B51DD2}" type="sibTrans" cxnId="{889A790D-A871-634C-A64E-AE2B0E545EAF}">
      <dgm:prSet/>
      <dgm:spPr/>
      <dgm:t>
        <a:bodyPr/>
        <a:lstStyle/>
        <a:p>
          <a:endParaRPr lang="en-US"/>
        </a:p>
      </dgm:t>
    </dgm:pt>
    <dgm:pt modelId="{FC03C8F1-D387-5443-9657-FB39C59E3A0F}">
      <dgm:prSet phldrT="[Text]" custT="1"/>
      <dgm:spPr/>
      <dgm:t>
        <a:bodyPr/>
        <a:lstStyle/>
        <a:p>
          <a:r>
            <a:rPr lang="en-US" sz="3200" dirty="0"/>
            <a:t>Received Emotional Violence  </a:t>
          </a:r>
          <a:r>
            <a:rPr lang="en-US" sz="3800" b="1" dirty="0"/>
            <a:t>9.94%</a:t>
          </a:r>
        </a:p>
      </dgm:t>
    </dgm:pt>
    <dgm:pt modelId="{DD80AB43-80F5-FA40-B288-E85562F87DFF}" type="parTrans" cxnId="{3BA67E87-463A-3644-A902-79CC05A25E3A}">
      <dgm:prSet/>
      <dgm:spPr/>
      <dgm:t>
        <a:bodyPr/>
        <a:lstStyle/>
        <a:p>
          <a:endParaRPr lang="en-US"/>
        </a:p>
      </dgm:t>
    </dgm:pt>
    <dgm:pt modelId="{28D949BA-C206-CC42-A263-9E014BD3D483}" type="sibTrans" cxnId="{3BA67E87-463A-3644-A902-79CC05A25E3A}">
      <dgm:prSet/>
      <dgm:spPr/>
      <dgm:t>
        <a:bodyPr/>
        <a:lstStyle/>
        <a:p>
          <a:endParaRPr lang="en-US"/>
        </a:p>
      </dgm:t>
    </dgm:pt>
    <dgm:pt modelId="{8D3B20D2-EAB3-E64D-B5E7-DCF27DF945B1}" type="pres">
      <dgm:prSet presAssocID="{E35FD9D1-2867-AB40-8963-645894AE87C0}" presName="compositeShape" presStyleCnt="0">
        <dgm:presLayoutVars>
          <dgm:chMax val="7"/>
          <dgm:dir/>
          <dgm:resizeHandles val="exact"/>
        </dgm:presLayoutVars>
      </dgm:prSet>
      <dgm:spPr/>
    </dgm:pt>
    <dgm:pt modelId="{0EB21157-307F-3F42-B054-4A8564E9117D}" type="pres">
      <dgm:prSet presAssocID="{81AA7EE0-D6C3-7441-8139-EE8AED86C617}" presName="circ1" presStyleLbl="vennNode1" presStyleIdx="0" presStyleCnt="2" custScaleX="69912" custScaleY="65115" custLinFactNeighborX="19693"/>
      <dgm:spPr/>
    </dgm:pt>
    <dgm:pt modelId="{D852A6D6-0335-C74F-9C83-732FB5D50B66}" type="pres">
      <dgm:prSet presAssocID="{81AA7EE0-D6C3-7441-8139-EE8AED86C617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622A4427-D7FD-C646-A49C-7EC5903721E3}" type="pres">
      <dgm:prSet presAssocID="{FC03C8F1-D387-5443-9657-FB39C59E3A0F}" presName="circ2" presStyleLbl="vennNode1" presStyleIdx="1" presStyleCnt="2" custScaleX="78070" custScaleY="77333"/>
      <dgm:spPr/>
    </dgm:pt>
    <dgm:pt modelId="{046C2A56-CB96-774A-8CF9-0C9AFE937C55}" type="pres">
      <dgm:prSet presAssocID="{FC03C8F1-D387-5443-9657-FB39C59E3A0F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889A790D-A871-634C-A64E-AE2B0E545EAF}" srcId="{E35FD9D1-2867-AB40-8963-645894AE87C0}" destId="{81AA7EE0-D6C3-7441-8139-EE8AED86C617}" srcOrd="0" destOrd="0" parTransId="{5A450C8C-996B-7444-AD1A-46AD390DA7BC}" sibTransId="{8F923BC4-8587-9840-B105-85C887B51DD2}"/>
    <dgm:cxn modelId="{EE3E722D-2CEB-2648-BFB6-80D2BE158D40}" type="presOf" srcId="{FC03C8F1-D387-5443-9657-FB39C59E3A0F}" destId="{046C2A56-CB96-774A-8CF9-0C9AFE937C55}" srcOrd="1" destOrd="0" presId="urn:microsoft.com/office/officeart/2005/8/layout/venn1"/>
    <dgm:cxn modelId="{21509A6B-7CB9-2544-83F6-0D0C02F2831A}" type="presOf" srcId="{81AA7EE0-D6C3-7441-8139-EE8AED86C617}" destId="{D852A6D6-0335-C74F-9C83-732FB5D50B66}" srcOrd="1" destOrd="0" presId="urn:microsoft.com/office/officeart/2005/8/layout/venn1"/>
    <dgm:cxn modelId="{1AC33477-00E0-AC4E-A61E-BFF3627EE60E}" type="presOf" srcId="{81AA7EE0-D6C3-7441-8139-EE8AED86C617}" destId="{0EB21157-307F-3F42-B054-4A8564E9117D}" srcOrd="0" destOrd="0" presId="urn:microsoft.com/office/officeart/2005/8/layout/venn1"/>
    <dgm:cxn modelId="{5697A482-432D-064C-9B94-EDA83697E5CF}" type="presOf" srcId="{E35FD9D1-2867-AB40-8963-645894AE87C0}" destId="{8D3B20D2-EAB3-E64D-B5E7-DCF27DF945B1}" srcOrd="0" destOrd="0" presId="urn:microsoft.com/office/officeart/2005/8/layout/venn1"/>
    <dgm:cxn modelId="{3BA67E87-463A-3644-A902-79CC05A25E3A}" srcId="{E35FD9D1-2867-AB40-8963-645894AE87C0}" destId="{FC03C8F1-D387-5443-9657-FB39C59E3A0F}" srcOrd="1" destOrd="0" parTransId="{DD80AB43-80F5-FA40-B288-E85562F87DFF}" sibTransId="{28D949BA-C206-CC42-A263-9E014BD3D483}"/>
    <dgm:cxn modelId="{1AF5A4CB-B3C1-5B45-97C0-60CBED4C68E3}" type="presOf" srcId="{FC03C8F1-D387-5443-9657-FB39C59E3A0F}" destId="{622A4427-D7FD-C646-A49C-7EC5903721E3}" srcOrd="0" destOrd="0" presId="urn:microsoft.com/office/officeart/2005/8/layout/venn1"/>
    <dgm:cxn modelId="{1730B8F9-360E-1443-BC26-F331D99CA2A2}" type="presParOf" srcId="{8D3B20D2-EAB3-E64D-B5E7-DCF27DF945B1}" destId="{0EB21157-307F-3F42-B054-4A8564E9117D}" srcOrd="0" destOrd="0" presId="urn:microsoft.com/office/officeart/2005/8/layout/venn1"/>
    <dgm:cxn modelId="{7DBB3DC7-ED35-3942-8254-50FBB29084B7}" type="presParOf" srcId="{8D3B20D2-EAB3-E64D-B5E7-DCF27DF945B1}" destId="{D852A6D6-0335-C74F-9C83-732FB5D50B66}" srcOrd="1" destOrd="0" presId="urn:microsoft.com/office/officeart/2005/8/layout/venn1"/>
    <dgm:cxn modelId="{B321D527-96B0-F04C-80DA-44C71C1C52FB}" type="presParOf" srcId="{8D3B20D2-EAB3-E64D-B5E7-DCF27DF945B1}" destId="{622A4427-D7FD-C646-A49C-7EC5903721E3}" srcOrd="2" destOrd="0" presId="urn:microsoft.com/office/officeart/2005/8/layout/venn1"/>
    <dgm:cxn modelId="{1C97FC8F-9D04-0440-9E17-5F9889F9089A}" type="presParOf" srcId="{8D3B20D2-EAB3-E64D-B5E7-DCF27DF945B1}" destId="{046C2A56-CB96-774A-8CF9-0C9AFE937C55}" srcOrd="3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35FD9D1-2867-AB40-8963-645894AE87C0}" type="doc">
      <dgm:prSet loTypeId="urn:microsoft.com/office/officeart/2005/8/layout/venn1" loCatId="" qsTypeId="urn:microsoft.com/office/officeart/2005/8/quickstyle/simple1" qsCatId="simple" csTypeId="urn:microsoft.com/office/officeart/2005/8/colors/colorful4" csCatId="colorful" phldr="1"/>
      <dgm:spPr/>
    </dgm:pt>
    <dgm:pt modelId="{81AA7EE0-D6C3-7441-8139-EE8AED86C617}">
      <dgm:prSet phldrT="[Text]" custT="1"/>
      <dgm:spPr/>
      <dgm:t>
        <a:bodyPr/>
        <a:lstStyle/>
        <a:p>
          <a:r>
            <a:rPr lang="en-US" sz="3200" dirty="0"/>
            <a:t>Think Violence is Acceptable </a:t>
          </a:r>
          <a:r>
            <a:rPr lang="en-US" sz="3600" b="1" dirty="0"/>
            <a:t>31.6%</a:t>
          </a:r>
        </a:p>
      </dgm:t>
    </dgm:pt>
    <dgm:pt modelId="{5A450C8C-996B-7444-AD1A-46AD390DA7BC}" type="parTrans" cxnId="{889A790D-A871-634C-A64E-AE2B0E545EAF}">
      <dgm:prSet/>
      <dgm:spPr/>
      <dgm:t>
        <a:bodyPr/>
        <a:lstStyle/>
        <a:p>
          <a:endParaRPr lang="en-US"/>
        </a:p>
      </dgm:t>
    </dgm:pt>
    <dgm:pt modelId="{8F923BC4-8587-9840-B105-85C887B51DD2}" type="sibTrans" cxnId="{889A790D-A871-634C-A64E-AE2B0E545EAF}">
      <dgm:prSet/>
      <dgm:spPr/>
      <dgm:t>
        <a:bodyPr/>
        <a:lstStyle/>
        <a:p>
          <a:endParaRPr lang="en-US"/>
        </a:p>
      </dgm:t>
    </dgm:pt>
    <dgm:pt modelId="{FC03C8F1-D387-5443-9657-FB39C59E3A0F}">
      <dgm:prSet phldrT="[Text]" custT="1"/>
      <dgm:spPr/>
      <dgm:t>
        <a:bodyPr/>
        <a:lstStyle/>
        <a:p>
          <a:r>
            <a:rPr lang="en-US" sz="3200" dirty="0"/>
            <a:t>Received Emotional </a:t>
          </a:r>
          <a:r>
            <a:rPr lang="en-US" sz="3200" b="0" dirty="0"/>
            <a:t>Violence</a:t>
          </a:r>
          <a:r>
            <a:rPr lang="en-US" sz="3200" b="1" dirty="0"/>
            <a:t> </a:t>
          </a:r>
          <a:r>
            <a:rPr lang="en-US" sz="3800" b="1" dirty="0"/>
            <a:t>9.94%</a:t>
          </a:r>
        </a:p>
      </dgm:t>
    </dgm:pt>
    <dgm:pt modelId="{DD80AB43-80F5-FA40-B288-E85562F87DFF}" type="parTrans" cxnId="{3BA67E87-463A-3644-A902-79CC05A25E3A}">
      <dgm:prSet/>
      <dgm:spPr/>
      <dgm:t>
        <a:bodyPr/>
        <a:lstStyle/>
        <a:p>
          <a:endParaRPr lang="en-US"/>
        </a:p>
      </dgm:t>
    </dgm:pt>
    <dgm:pt modelId="{28D949BA-C206-CC42-A263-9E014BD3D483}" type="sibTrans" cxnId="{3BA67E87-463A-3644-A902-79CC05A25E3A}">
      <dgm:prSet/>
      <dgm:spPr/>
      <dgm:t>
        <a:bodyPr/>
        <a:lstStyle/>
        <a:p>
          <a:endParaRPr lang="en-US"/>
        </a:p>
      </dgm:t>
    </dgm:pt>
    <dgm:pt modelId="{8D3B20D2-EAB3-E64D-B5E7-DCF27DF945B1}" type="pres">
      <dgm:prSet presAssocID="{E35FD9D1-2867-AB40-8963-645894AE87C0}" presName="compositeShape" presStyleCnt="0">
        <dgm:presLayoutVars>
          <dgm:chMax val="7"/>
          <dgm:dir/>
          <dgm:resizeHandles val="exact"/>
        </dgm:presLayoutVars>
      </dgm:prSet>
      <dgm:spPr/>
    </dgm:pt>
    <dgm:pt modelId="{0EB21157-307F-3F42-B054-4A8564E9117D}" type="pres">
      <dgm:prSet presAssocID="{81AA7EE0-D6C3-7441-8139-EE8AED86C617}" presName="circ1" presStyleLbl="vennNode1" presStyleIdx="0" presStyleCnt="2" custScaleX="69912" custScaleY="65115" custLinFactNeighborX="21261" custLinFactNeighborY="23758"/>
      <dgm:spPr/>
    </dgm:pt>
    <dgm:pt modelId="{D852A6D6-0335-C74F-9C83-732FB5D50B66}" type="pres">
      <dgm:prSet presAssocID="{81AA7EE0-D6C3-7441-8139-EE8AED86C617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622A4427-D7FD-C646-A49C-7EC5903721E3}" type="pres">
      <dgm:prSet presAssocID="{FC03C8F1-D387-5443-9657-FB39C59E3A0F}" presName="circ2" presStyleLbl="vennNode1" presStyleIdx="1" presStyleCnt="2" custScaleX="78070" custScaleY="77333" custLinFactNeighborY="17649"/>
      <dgm:spPr/>
    </dgm:pt>
    <dgm:pt modelId="{046C2A56-CB96-774A-8CF9-0C9AFE937C55}" type="pres">
      <dgm:prSet presAssocID="{FC03C8F1-D387-5443-9657-FB39C59E3A0F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889A790D-A871-634C-A64E-AE2B0E545EAF}" srcId="{E35FD9D1-2867-AB40-8963-645894AE87C0}" destId="{81AA7EE0-D6C3-7441-8139-EE8AED86C617}" srcOrd="0" destOrd="0" parTransId="{5A450C8C-996B-7444-AD1A-46AD390DA7BC}" sibTransId="{8F923BC4-8587-9840-B105-85C887B51DD2}"/>
    <dgm:cxn modelId="{EE3E722D-2CEB-2648-BFB6-80D2BE158D40}" type="presOf" srcId="{FC03C8F1-D387-5443-9657-FB39C59E3A0F}" destId="{046C2A56-CB96-774A-8CF9-0C9AFE937C55}" srcOrd="1" destOrd="0" presId="urn:microsoft.com/office/officeart/2005/8/layout/venn1"/>
    <dgm:cxn modelId="{21509A6B-7CB9-2544-83F6-0D0C02F2831A}" type="presOf" srcId="{81AA7EE0-D6C3-7441-8139-EE8AED86C617}" destId="{D852A6D6-0335-C74F-9C83-732FB5D50B66}" srcOrd="1" destOrd="0" presId="urn:microsoft.com/office/officeart/2005/8/layout/venn1"/>
    <dgm:cxn modelId="{1AC33477-00E0-AC4E-A61E-BFF3627EE60E}" type="presOf" srcId="{81AA7EE0-D6C3-7441-8139-EE8AED86C617}" destId="{0EB21157-307F-3F42-B054-4A8564E9117D}" srcOrd="0" destOrd="0" presId="urn:microsoft.com/office/officeart/2005/8/layout/venn1"/>
    <dgm:cxn modelId="{5697A482-432D-064C-9B94-EDA83697E5CF}" type="presOf" srcId="{E35FD9D1-2867-AB40-8963-645894AE87C0}" destId="{8D3B20D2-EAB3-E64D-B5E7-DCF27DF945B1}" srcOrd="0" destOrd="0" presId="urn:microsoft.com/office/officeart/2005/8/layout/venn1"/>
    <dgm:cxn modelId="{3BA67E87-463A-3644-A902-79CC05A25E3A}" srcId="{E35FD9D1-2867-AB40-8963-645894AE87C0}" destId="{FC03C8F1-D387-5443-9657-FB39C59E3A0F}" srcOrd="1" destOrd="0" parTransId="{DD80AB43-80F5-FA40-B288-E85562F87DFF}" sibTransId="{28D949BA-C206-CC42-A263-9E014BD3D483}"/>
    <dgm:cxn modelId="{1AF5A4CB-B3C1-5B45-97C0-60CBED4C68E3}" type="presOf" srcId="{FC03C8F1-D387-5443-9657-FB39C59E3A0F}" destId="{622A4427-D7FD-C646-A49C-7EC5903721E3}" srcOrd="0" destOrd="0" presId="urn:microsoft.com/office/officeart/2005/8/layout/venn1"/>
    <dgm:cxn modelId="{1730B8F9-360E-1443-BC26-F331D99CA2A2}" type="presParOf" srcId="{8D3B20D2-EAB3-E64D-B5E7-DCF27DF945B1}" destId="{0EB21157-307F-3F42-B054-4A8564E9117D}" srcOrd="0" destOrd="0" presId="urn:microsoft.com/office/officeart/2005/8/layout/venn1"/>
    <dgm:cxn modelId="{7DBB3DC7-ED35-3942-8254-50FBB29084B7}" type="presParOf" srcId="{8D3B20D2-EAB3-E64D-B5E7-DCF27DF945B1}" destId="{D852A6D6-0335-C74F-9C83-732FB5D50B66}" srcOrd="1" destOrd="0" presId="urn:microsoft.com/office/officeart/2005/8/layout/venn1"/>
    <dgm:cxn modelId="{B321D527-96B0-F04C-80DA-44C71C1C52FB}" type="presParOf" srcId="{8D3B20D2-EAB3-E64D-B5E7-DCF27DF945B1}" destId="{622A4427-D7FD-C646-A49C-7EC5903721E3}" srcOrd="2" destOrd="0" presId="urn:microsoft.com/office/officeart/2005/8/layout/venn1"/>
    <dgm:cxn modelId="{1C97FC8F-9D04-0440-9E17-5F9889F9089A}" type="presParOf" srcId="{8D3B20D2-EAB3-E64D-B5E7-DCF27DF945B1}" destId="{046C2A56-CB96-774A-8CF9-0C9AFE937C55}" srcOrd="3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35FD9D1-2867-AB40-8963-645894AE87C0}" type="doc">
      <dgm:prSet loTypeId="urn:microsoft.com/office/officeart/2005/8/layout/venn1" loCatId="" qsTypeId="urn:microsoft.com/office/officeart/2005/8/quickstyle/simple1" qsCatId="simple" csTypeId="urn:microsoft.com/office/officeart/2005/8/colors/colorful4" csCatId="colorful" phldr="1"/>
      <dgm:spPr/>
    </dgm:pt>
    <dgm:pt modelId="{81AA7EE0-D6C3-7441-8139-EE8AED86C617}">
      <dgm:prSet phldrT="[Text]" custT="1"/>
      <dgm:spPr/>
      <dgm:t>
        <a:bodyPr/>
        <a:lstStyle/>
        <a:p>
          <a:r>
            <a:rPr lang="en-US" sz="3200" dirty="0"/>
            <a:t>Think Violence is Acceptable </a:t>
          </a:r>
          <a:r>
            <a:rPr lang="en-US" sz="3600" b="1" dirty="0"/>
            <a:t>31.6%</a:t>
          </a:r>
        </a:p>
      </dgm:t>
    </dgm:pt>
    <dgm:pt modelId="{5A450C8C-996B-7444-AD1A-46AD390DA7BC}" type="parTrans" cxnId="{889A790D-A871-634C-A64E-AE2B0E545EAF}">
      <dgm:prSet/>
      <dgm:spPr/>
      <dgm:t>
        <a:bodyPr/>
        <a:lstStyle/>
        <a:p>
          <a:endParaRPr lang="en-US"/>
        </a:p>
      </dgm:t>
    </dgm:pt>
    <dgm:pt modelId="{8F923BC4-8587-9840-B105-85C887B51DD2}" type="sibTrans" cxnId="{889A790D-A871-634C-A64E-AE2B0E545EAF}">
      <dgm:prSet/>
      <dgm:spPr/>
      <dgm:t>
        <a:bodyPr/>
        <a:lstStyle/>
        <a:p>
          <a:endParaRPr lang="en-US"/>
        </a:p>
      </dgm:t>
    </dgm:pt>
    <dgm:pt modelId="{FC03C8F1-D387-5443-9657-FB39C59E3A0F}">
      <dgm:prSet phldrT="[Text]" custT="1"/>
      <dgm:spPr/>
      <dgm:t>
        <a:bodyPr/>
        <a:lstStyle/>
        <a:p>
          <a:r>
            <a:rPr lang="en-US" sz="3200" dirty="0"/>
            <a:t>Received </a:t>
          </a:r>
        </a:p>
        <a:p>
          <a:r>
            <a:rPr lang="en-US" sz="3200" dirty="0"/>
            <a:t>Physical Violence </a:t>
          </a:r>
          <a:r>
            <a:rPr lang="en-US" sz="3600" b="1" dirty="0"/>
            <a:t>4.52</a:t>
          </a:r>
          <a:r>
            <a:rPr lang="en-US" sz="3800" b="1" dirty="0"/>
            <a:t>%</a:t>
          </a:r>
        </a:p>
      </dgm:t>
    </dgm:pt>
    <dgm:pt modelId="{DD80AB43-80F5-FA40-B288-E85562F87DFF}" type="parTrans" cxnId="{3BA67E87-463A-3644-A902-79CC05A25E3A}">
      <dgm:prSet/>
      <dgm:spPr/>
      <dgm:t>
        <a:bodyPr/>
        <a:lstStyle/>
        <a:p>
          <a:endParaRPr lang="en-US"/>
        </a:p>
      </dgm:t>
    </dgm:pt>
    <dgm:pt modelId="{28D949BA-C206-CC42-A263-9E014BD3D483}" type="sibTrans" cxnId="{3BA67E87-463A-3644-A902-79CC05A25E3A}">
      <dgm:prSet/>
      <dgm:spPr/>
      <dgm:t>
        <a:bodyPr/>
        <a:lstStyle/>
        <a:p>
          <a:endParaRPr lang="en-US"/>
        </a:p>
      </dgm:t>
    </dgm:pt>
    <dgm:pt modelId="{8D3B20D2-EAB3-E64D-B5E7-DCF27DF945B1}" type="pres">
      <dgm:prSet presAssocID="{E35FD9D1-2867-AB40-8963-645894AE87C0}" presName="compositeShape" presStyleCnt="0">
        <dgm:presLayoutVars>
          <dgm:chMax val="7"/>
          <dgm:dir/>
          <dgm:resizeHandles val="exact"/>
        </dgm:presLayoutVars>
      </dgm:prSet>
      <dgm:spPr/>
    </dgm:pt>
    <dgm:pt modelId="{0EB21157-307F-3F42-B054-4A8564E9117D}" type="pres">
      <dgm:prSet presAssocID="{81AA7EE0-D6C3-7441-8139-EE8AED86C617}" presName="circ1" presStyleLbl="vennNode1" presStyleIdx="0" presStyleCnt="2" custScaleX="69912" custScaleY="65115" custLinFactNeighborX="21261" custLinFactNeighborY="23759"/>
      <dgm:spPr/>
    </dgm:pt>
    <dgm:pt modelId="{D852A6D6-0335-C74F-9C83-732FB5D50B66}" type="pres">
      <dgm:prSet presAssocID="{81AA7EE0-D6C3-7441-8139-EE8AED86C617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622A4427-D7FD-C646-A49C-7EC5903721E3}" type="pres">
      <dgm:prSet presAssocID="{FC03C8F1-D387-5443-9657-FB39C59E3A0F}" presName="circ2" presStyleLbl="vennNode1" presStyleIdx="1" presStyleCnt="2" custScaleX="78070" custScaleY="77333" custLinFactNeighborY="17650"/>
      <dgm:spPr/>
    </dgm:pt>
    <dgm:pt modelId="{046C2A56-CB96-774A-8CF9-0C9AFE937C55}" type="pres">
      <dgm:prSet presAssocID="{FC03C8F1-D387-5443-9657-FB39C59E3A0F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889A790D-A871-634C-A64E-AE2B0E545EAF}" srcId="{E35FD9D1-2867-AB40-8963-645894AE87C0}" destId="{81AA7EE0-D6C3-7441-8139-EE8AED86C617}" srcOrd="0" destOrd="0" parTransId="{5A450C8C-996B-7444-AD1A-46AD390DA7BC}" sibTransId="{8F923BC4-8587-9840-B105-85C887B51DD2}"/>
    <dgm:cxn modelId="{EE3E722D-2CEB-2648-BFB6-80D2BE158D40}" type="presOf" srcId="{FC03C8F1-D387-5443-9657-FB39C59E3A0F}" destId="{046C2A56-CB96-774A-8CF9-0C9AFE937C55}" srcOrd="1" destOrd="0" presId="urn:microsoft.com/office/officeart/2005/8/layout/venn1"/>
    <dgm:cxn modelId="{21509A6B-7CB9-2544-83F6-0D0C02F2831A}" type="presOf" srcId="{81AA7EE0-D6C3-7441-8139-EE8AED86C617}" destId="{D852A6D6-0335-C74F-9C83-732FB5D50B66}" srcOrd="1" destOrd="0" presId="urn:microsoft.com/office/officeart/2005/8/layout/venn1"/>
    <dgm:cxn modelId="{1AC33477-00E0-AC4E-A61E-BFF3627EE60E}" type="presOf" srcId="{81AA7EE0-D6C3-7441-8139-EE8AED86C617}" destId="{0EB21157-307F-3F42-B054-4A8564E9117D}" srcOrd="0" destOrd="0" presId="urn:microsoft.com/office/officeart/2005/8/layout/venn1"/>
    <dgm:cxn modelId="{5697A482-432D-064C-9B94-EDA83697E5CF}" type="presOf" srcId="{E35FD9D1-2867-AB40-8963-645894AE87C0}" destId="{8D3B20D2-EAB3-E64D-B5E7-DCF27DF945B1}" srcOrd="0" destOrd="0" presId="urn:microsoft.com/office/officeart/2005/8/layout/venn1"/>
    <dgm:cxn modelId="{3BA67E87-463A-3644-A902-79CC05A25E3A}" srcId="{E35FD9D1-2867-AB40-8963-645894AE87C0}" destId="{FC03C8F1-D387-5443-9657-FB39C59E3A0F}" srcOrd="1" destOrd="0" parTransId="{DD80AB43-80F5-FA40-B288-E85562F87DFF}" sibTransId="{28D949BA-C206-CC42-A263-9E014BD3D483}"/>
    <dgm:cxn modelId="{1AF5A4CB-B3C1-5B45-97C0-60CBED4C68E3}" type="presOf" srcId="{FC03C8F1-D387-5443-9657-FB39C59E3A0F}" destId="{622A4427-D7FD-C646-A49C-7EC5903721E3}" srcOrd="0" destOrd="0" presId="urn:microsoft.com/office/officeart/2005/8/layout/venn1"/>
    <dgm:cxn modelId="{1730B8F9-360E-1443-BC26-F331D99CA2A2}" type="presParOf" srcId="{8D3B20D2-EAB3-E64D-B5E7-DCF27DF945B1}" destId="{0EB21157-307F-3F42-B054-4A8564E9117D}" srcOrd="0" destOrd="0" presId="urn:microsoft.com/office/officeart/2005/8/layout/venn1"/>
    <dgm:cxn modelId="{7DBB3DC7-ED35-3942-8254-50FBB29084B7}" type="presParOf" srcId="{8D3B20D2-EAB3-E64D-B5E7-DCF27DF945B1}" destId="{D852A6D6-0335-C74F-9C83-732FB5D50B66}" srcOrd="1" destOrd="0" presId="urn:microsoft.com/office/officeart/2005/8/layout/venn1"/>
    <dgm:cxn modelId="{B321D527-96B0-F04C-80DA-44C71C1C52FB}" type="presParOf" srcId="{8D3B20D2-EAB3-E64D-B5E7-DCF27DF945B1}" destId="{622A4427-D7FD-C646-A49C-7EC5903721E3}" srcOrd="2" destOrd="0" presId="urn:microsoft.com/office/officeart/2005/8/layout/venn1"/>
    <dgm:cxn modelId="{1C97FC8F-9D04-0440-9E17-5F9889F9089A}" type="presParOf" srcId="{8D3B20D2-EAB3-E64D-B5E7-DCF27DF945B1}" destId="{046C2A56-CB96-774A-8CF9-0C9AFE937C55}" srcOrd="3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35FD9D1-2867-AB40-8963-645894AE87C0}" type="doc">
      <dgm:prSet loTypeId="urn:microsoft.com/office/officeart/2005/8/layout/venn1" loCatId="" qsTypeId="urn:microsoft.com/office/officeart/2005/8/quickstyle/simple1" qsCatId="simple" csTypeId="urn:microsoft.com/office/officeart/2005/8/colors/colorful4" csCatId="colorful" phldr="1"/>
      <dgm:spPr/>
    </dgm:pt>
    <dgm:pt modelId="{81AA7EE0-D6C3-7441-8139-EE8AED86C617}">
      <dgm:prSet phldrT="[Text]" custT="1"/>
      <dgm:spPr/>
      <dgm:t>
        <a:bodyPr/>
        <a:lstStyle/>
        <a:p>
          <a:r>
            <a:rPr lang="en-US" sz="3200" dirty="0"/>
            <a:t>Received Physical Violence </a:t>
          </a:r>
          <a:r>
            <a:rPr lang="en-US" sz="3600" b="1" dirty="0"/>
            <a:t>18.52</a:t>
          </a:r>
          <a:r>
            <a:rPr lang="en-US" sz="3800" b="1" dirty="0"/>
            <a:t>%</a:t>
          </a:r>
        </a:p>
      </dgm:t>
    </dgm:pt>
    <dgm:pt modelId="{5A450C8C-996B-7444-AD1A-46AD390DA7BC}" type="parTrans" cxnId="{889A790D-A871-634C-A64E-AE2B0E545EAF}">
      <dgm:prSet/>
      <dgm:spPr/>
      <dgm:t>
        <a:bodyPr/>
        <a:lstStyle/>
        <a:p>
          <a:endParaRPr lang="en-US"/>
        </a:p>
      </dgm:t>
    </dgm:pt>
    <dgm:pt modelId="{8F923BC4-8587-9840-B105-85C887B51DD2}" type="sibTrans" cxnId="{889A790D-A871-634C-A64E-AE2B0E545EAF}">
      <dgm:prSet/>
      <dgm:spPr/>
      <dgm:t>
        <a:bodyPr/>
        <a:lstStyle/>
        <a:p>
          <a:endParaRPr lang="en-US"/>
        </a:p>
      </dgm:t>
    </dgm:pt>
    <dgm:pt modelId="{FC03C8F1-D387-5443-9657-FB39C59E3A0F}">
      <dgm:prSet phldrT="[Text]" custT="1"/>
      <dgm:spPr/>
      <dgm:t>
        <a:bodyPr/>
        <a:lstStyle/>
        <a:p>
          <a:r>
            <a:rPr lang="en-US" sz="3200" dirty="0"/>
            <a:t>Received Emotional Violence </a:t>
          </a:r>
        </a:p>
        <a:p>
          <a:r>
            <a:rPr lang="en-US" sz="3800" b="1" dirty="0"/>
            <a:t>14.02%</a:t>
          </a:r>
        </a:p>
      </dgm:t>
    </dgm:pt>
    <dgm:pt modelId="{DD80AB43-80F5-FA40-B288-E85562F87DFF}" type="parTrans" cxnId="{3BA67E87-463A-3644-A902-79CC05A25E3A}">
      <dgm:prSet/>
      <dgm:spPr/>
      <dgm:t>
        <a:bodyPr/>
        <a:lstStyle/>
        <a:p>
          <a:endParaRPr lang="en-US"/>
        </a:p>
      </dgm:t>
    </dgm:pt>
    <dgm:pt modelId="{28D949BA-C206-CC42-A263-9E014BD3D483}" type="sibTrans" cxnId="{3BA67E87-463A-3644-A902-79CC05A25E3A}">
      <dgm:prSet/>
      <dgm:spPr/>
      <dgm:t>
        <a:bodyPr/>
        <a:lstStyle/>
        <a:p>
          <a:endParaRPr lang="en-US"/>
        </a:p>
      </dgm:t>
    </dgm:pt>
    <dgm:pt modelId="{8D3B20D2-EAB3-E64D-B5E7-DCF27DF945B1}" type="pres">
      <dgm:prSet presAssocID="{E35FD9D1-2867-AB40-8963-645894AE87C0}" presName="compositeShape" presStyleCnt="0">
        <dgm:presLayoutVars>
          <dgm:chMax val="7"/>
          <dgm:dir/>
          <dgm:resizeHandles val="exact"/>
        </dgm:presLayoutVars>
      </dgm:prSet>
      <dgm:spPr/>
    </dgm:pt>
    <dgm:pt modelId="{0EB21157-307F-3F42-B054-4A8564E9117D}" type="pres">
      <dgm:prSet presAssocID="{81AA7EE0-D6C3-7441-8139-EE8AED86C617}" presName="circ1" presStyleLbl="vennNode1" presStyleIdx="0" presStyleCnt="2" custScaleX="69912" custScaleY="65115" custLinFactNeighborX="19469"/>
      <dgm:spPr/>
    </dgm:pt>
    <dgm:pt modelId="{D852A6D6-0335-C74F-9C83-732FB5D50B66}" type="pres">
      <dgm:prSet presAssocID="{81AA7EE0-D6C3-7441-8139-EE8AED86C617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622A4427-D7FD-C646-A49C-7EC5903721E3}" type="pres">
      <dgm:prSet presAssocID="{FC03C8F1-D387-5443-9657-FB39C59E3A0F}" presName="circ2" presStyleLbl="vennNode1" presStyleIdx="1" presStyleCnt="2" custScaleX="78070" custScaleY="77333"/>
      <dgm:spPr/>
    </dgm:pt>
    <dgm:pt modelId="{046C2A56-CB96-774A-8CF9-0C9AFE937C55}" type="pres">
      <dgm:prSet presAssocID="{FC03C8F1-D387-5443-9657-FB39C59E3A0F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889A790D-A871-634C-A64E-AE2B0E545EAF}" srcId="{E35FD9D1-2867-AB40-8963-645894AE87C0}" destId="{81AA7EE0-D6C3-7441-8139-EE8AED86C617}" srcOrd="0" destOrd="0" parTransId="{5A450C8C-996B-7444-AD1A-46AD390DA7BC}" sibTransId="{8F923BC4-8587-9840-B105-85C887B51DD2}"/>
    <dgm:cxn modelId="{EE3E722D-2CEB-2648-BFB6-80D2BE158D40}" type="presOf" srcId="{FC03C8F1-D387-5443-9657-FB39C59E3A0F}" destId="{046C2A56-CB96-774A-8CF9-0C9AFE937C55}" srcOrd="1" destOrd="0" presId="urn:microsoft.com/office/officeart/2005/8/layout/venn1"/>
    <dgm:cxn modelId="{21509A6B-7CB9-2544-83F6-0D0C02F2831A}" type="presOf" srcId="{81AA7EE0-D6C3-7441-8139-EE8AED86C617}" destId="{D852A6D6-0335-C74F-9C83-732FB5D50B66}" srcOrd="1" destOrd="0" presId="urn:microsoft.com/office/officeart/2005/8/layout/venn1"/>
    <dgm:cxn modelId="{1AC33477-00E0-AC4E-A61E-BFF3627EE60E}" type="presOf" srcId="{81AA7EE0-D6C3-7441-8139-EE8AED86C617}" destId="{0EB21157-307F-3F42-B054-4A8564E9117D}" srcOrd="0" destOrd="0" presId="urn:microsoft.com/office/officeart/2005/8/layout/venn1"/>
    <dgm:cxn modelId="{5697A482-432D-064C-9B94-EDA83697E5CF}" type="presOf" srcId="{E35FD9D1-2867-AB40-8963-645894AE87C0}" destId="{8D3B20D2-EAB3-E64D-B5E7-DCF27DF945B1}" srcOrd="0" destOrd="0" presId="urn:microsoft.com/office/officeart/2005/8/layout/venn1"/>
    <dgm:cxn modelId="{3BA67E87-463A-3644-A902-79CC05A25E3A}" srcId="{E35FD9D1-2867-AB40-8963-645894AE87C0}" destId="{FC03C8F1-D387-5443-9657-FB39C59E3A0F}" srcOrd="1" destOrd="0" parTransId="{DD80AB43-80F5-FA40-B288-E85562F87DFF}" sibTransId="{28D949BA-C206-CC42-A263-9E014BD3D483}"/>
    <dgm:cxn modelId="{1AF5A4CB-B3C1-5B45-97C0-60CBED4C68E3}" type="presOf" srcId="{FC03C8F1-D387-5443-9657-FB39C59E3A0F}" destId="{622A4427-D7FD-C646-A49C-7EC5903721E3}" srcOrd="0" destOrd="0" presId="urn:microsoft.com/office/officeart/2005/8/layout/venn1"/>
    <dgm:cxn modelId="{1730B8F9-360E-1443-BC26-F331D99CA2A2}" type="presParOf" srcId="{8D3B20D2-EAB3-E64D-B5E7-DCF27DF945B1}" destId="{0EB21157-307F-3F42-B054-4A8564E9117D}" srcOrd="0" destOrd="0" presId="urn:microsoft.com/office/officeart/2005/8/layout/venn1"/>
    <dgm:cxn modelId="{7DBB3DC7-ED35-3942-8254-50FBB29084B7}" type="presParOf" srcId="{8D3B20D2-EAB3-E64D-B5E7-DCF27DF945B1}" destId="{D852A6D6-0335-C74F-9C83-732FB5D50B66}" srcOrd="1" destOrd="0" presId="urn:microsoft.com/office/officeart/2005/8/layout/venn1"/>
    <dgm:cxn modelId="{B321D527-96B0-F04C-80DA-44C71C1C52FB}" type="presParOf" srcId="{8D3B20D2-EAB3-E64D-B5E7-DCF27DF945B1}" destId="{622A4427-D7FD-C646-A49C-7EC5903721E3}" srcOrd="2" destOrd="0" presId="urn:microsoft.com/office/officeart/2005/8/layout/venn1"/>
    <dgm:cxn modelId="{1C97FC8F-9D04-0440-9E17-5F9889F9089A}" type="presParOf" srcId="{8D3B20D2-EAB3-E64D-B5E7-DCF27DF945B1}" destId="{046C2A56-CB96-774A-8CF9-0C9AFE937C55}" srcOrd="3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E35FD9D1-2867-AB40-8963-645894AE87C0}" type="doc">
      <dgm:prSet loTypeId="urn:microsoft.com/office/officeart/2005/8/layout/venn1" loCatId="" qsTypeId="urn:microsoft.com/office/officeart/2005/8/quickstyle/simple1" qsCatId="simple" csTypeId="urn:microsoft.com/office/officeart/2005/8/colors/colorful4" csCatId="colorful" phldr="1"/>
      <dgm:spPr/>
    </dgm:pt>
    <dgm:pt modelId="{81AA7EE0-D6C3-7441-8139-EE8AED86C617}">
      <dgm:prSet phldrT="[Text]" custT="1"/>
      <dgm:spPr/>
      <dgm:t>
        <a:bodyPr/>
        <a:lstStyle/>
        <a:p>
          <a:r>
            <a:rPr lang="en-US" sz="3200" dirty="0"/>
            <a:t>Think Violence is Acceptable </a:t>
          </a:r>
          <a:r>
            <a:rPr lang="en-US" sz="3600" b="1" dirty="0"/>
            <a:t>75.49%</a:t>
          </a:r>
        </a:p>
      </dgm:t>
    </dgm:pt>
    <dgm:pt modelId="{5A450C8C-996B-7444-AD1A-46AD390DA7BC}" type="parTrans" cxnId="{889A790D-A871-634C-A64E-AE2B0E545EAF}">
      <dgm:prSet/>
      <dgm:spPr/>
      <dgm:t>
        <a:bodyPr/>
        <a:lstStyle/>
        <a:p>
          <a:endParaRPr lang="en-US"/>
        </a:p>
      </dgm:t>
    </dgm:pt>
    <dgm:pt modelId="{8F923BC4-8587-9840-B105-85C887B51DD2}" type="sibTrans" cxnId="{889A790D-A871-634C-A64E-AE2B0E545EAF}">
      <dgm:prSet/>
      <dgm:spPr/>
      <dgm:t>
        <a:bodyPr/>
        <a:lstStyle/>
        <a:p>
          <a:endParaRPr lang="en-US"/>
        </a:p>
      </dgm:t>
    </dgm:pt>
    <dgm:pt modelId="{FC03C8F1-D387-5443-9657-FB39C59E3A0F}">
      <dgm:prSet phldrT="[Text]" custT="1"/>
      <dgm:spPr/>
      <dgm:t>
        <a:bodyPr/>
        <a:lstStyle/>
        <a:p>
          <a:r>
            <a:rPr lang="en-US" sz="3200" dirty="0"/>
            <a:t>Received Emotional </a:t>
          </a:r>
          <a:r>
            <a:rPr lang="en-US" sz="3200" b="0" dirty="0"/>
            <a:t>Violence</a:t>
          </a:r>
          <a:r>
            <a:rPr lang="en-US" sz="3200" b="1" dirty="0"/>
            <a:t> </a:t>
          </a:r>
          <a:r>
            <a:rPr lang="en-US" sz="3600" b="1" dirty="0"/>
            <a:t>14.02</a:t>
          </a:r>
          <a:r>
            <a:rPr lang="en-US" sz="3800" b="1" dirty="0"/>
            <a:t>%</a:t>
          </a:r>
        </a:p>
      </dgm:t>
    </dgm:pt>
    <dgm:pt modelId="{DD80AB43-80F5-FA40-B288-E85562F87DFF}" type="parTrans" cxnId="{3BA67E87-463A-3644-A902-79CC05A25E3A}">
      <dgm:prSet/>
      <dgm:spPr/>
      <dgm:t>
        <a:bodyPr/>
        <a:lstStyle/>
        <a:p>
          <a:endParaRPr lang="en-US"/>
        </a:p>
      </dgm:t>
    </dgm:pt>
    <dgm:pt modelId="{28D949BA-C206-CC42-A263-9E014BD3D483}" type="sibTrans" cxnId="{3BA67E87-463A-3644-A902-79CC05A25E3A}">
      <dgm:prSet/>
      <dgm:spPr/>
      <dgm:t>
        <a:bodyPr/>
        <a:lstStyle/>
        <a:p>
          <a:endParaRPr lang="en-US"/>
        </a:p>
      </dgm:t>
    </dgm:pt>
    <dgm:pt modelId="{8D3B20D2-EAB3-E64D-B5E7-DCF27DF945B1}" type="pres">
      <dgm:prSet presAssocID="{E35FD9D1-2867-AB40-8963-645894AE87C0}" presName="compositeShape" presStyleCnt="0">
        <dgm:presLayoutVars>
          <dgm:chMax val="7"/>
          <dgm:dir/>
          <dgm:resizeHandles val="exact"/>
        </dgm:presLayoutVars>
      </dgm:prSet>
      <dgm:spPr/>
    </dgm:pt>
    <dgm:pt modelId="{0EB21157-307F-3F42-B054-4A8564E9117D}" type="pres">
      <dgm:prSet presAssocID="{81AA7EE0-D6C3-7441-8139-EE8AED86C617}" presName="circ1" presStyleLbl="vennNode1" presStyleIdx="0" presStyleCnt="2" custScaleX="69912" custScaleY="65115" custLinFactNeighborX="21261" custLinFactNeighborY="23759"/>
      <dgm:spPr/>
    </dgm:pt>
    <dgm:pt modelId="{D852A6D6-0335-C74F-9C83-732FB5D50B66}" type="pres">
      <dgm:prSet presAssocID="{81AA7EE0-D6C3-7441-8139-EE8AED86C617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622A4427-D7FD-C646-A49C-7EC5903721E3}" type="pres">
      <dgm:prSet presAssocID="{FC03C8F1-D387-5443-9657-FB39C59E3A0F}" presName="circ2" presStyleLbl="vennNode1" presStyleIdx="1" presStyleCnt="2" custScaleX="78070" custScaleY="77333" custLinFactNeighborY="17650"/>
      <dgm:spPr/>
    </dgm:pt>
    <dgm:pt modelId="{046C2A56-CB96-774A-8CF9-0C9AFE937C55}" type="pres">
      <dgm:prSet presAssocID="{FC03C8F1-D387-5443-9657-FB39C59E3A0F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889A790D-A871-634C-A64E-AE2B0E545EAF}" srcId="{E35FD9D1-2867-AB40-8963-645894AE87C0}" destId="{81AA7EE0-D6C3-7441-8139-EE8AED86C617}" srcOrd="0" destOrd="0" parTransId="{5A450C8C-996B-7444-AD1A-46AD390DA7BC}" sibTransId="{8F923BC4-8587-9840-B105-85C887B51DD2}"/>
    <dgm:cxn modelId="{EE3E722D-2CEB-2648-BFB6-80D2BE158D40}" type="presOf" srcId="{FC03C8F1-D387-5443-9657-FB39C59E3A0F}" destId="{046C2A56-CB96-774A-8CF9-0C9AFE937C55}" srcOrd="1" destOrd="0" presId="urn:microsoft.com/office/officeart/2005/8/layout/venn1"/>
    <dgm:cxn modelId="{21509A6B-7CB9-2544-83F6-0D0C02F2831A}" type="presOf" srcId="{81AA7EE0-D6C3-7441-8139-EE8AED86C617}" destId="{D852A6D6-0335-C74F-9C83-732FB5D50B66}" srcOrd="1" destOrd="0" presId="urn:microsoft.com/office/officeart/2005/8/layout/venn1"/>
    <dgm:cxn modelId="{1AC33477-00E0-AC4E-A61E-BFF3627EE60E}" type="presOf" srcId="{81AA7EE0-D6C3-7441-8139-EE8AED86C617}" destId="{0EB21157-307F-3F42-B054-4A8564E9117D}" srcOrd="0" destOrd="0" presId="urn:microsoft.com/office/officeart/2005/8/layout/venn1"/>
    <dgm:cxn modelId="{5697A482-432D-064C-9B94-EDA83697E5CF}" type="presOf" srcId="{E35FD9D1-2867-AB40-8963-645894AE87C0}" destId="{8D3B20D2-EAB3-E64D-B5E7-DCF27DF945B1}" srcOrd="0" destOrd="0" presId="urn:microsoft.com/office/officeart/2005/8/layout/venn1"/>
    <dgm:cxn modelId="{3BA67E87-463A-3644-A902-79CC05A25E3A}" srcId="{E35FD9D1-2867-AB40-8963-645894AE87C0}" destId="{FC03C8F1-D387-5443-9657-FB39C59E3A0F}" srcOrd="1" destOrd="0" parTransId="{DD80AB43-80F5-FA40-B288-E85562F87DFF}" sibTransId="{28D949BA-C206-CC42-A263-9E014BD3D483}"/>
    <dgm:cxn modelId="{1AF5A4CB-B3C1-5B45-97C0-60CBED4C68E3}" type="presOf" srcId="{FC03C8F1-D387-5443-9657-FB39C59E3A0F}" destId="{622A4427-D7FD-C646-A49C-7EC5903721E3}" srcOrd="0" destOrd="0" presId="urn:microsoft.com/office/officeart/2005/8/layout/venn1"/>
    <dgm:cxn modelId="{1730B8F9-360E-1443-BC26-F331D99CA2A2}" type="presParOf" srcId="{8D3B20D2-EAB3-E64D-B5E7-DCF27DF945B1}" destId="{0EB21157-307F-3F42-B054-4A8564E9117D}" srcOrd="0" destOrd="0" presId="urn:microsoft.com/office/officeart/2005/8/layout/venn1"/>
    <dgm:cxn modelId="{7DBB3DC7-ED35-3942-8254-50FBB29084B7}" type="presParOf" srcId="{8D3B20D2-EAB3-E64D-B5E7-DCF27DF945B1}" destId="{D852A6D6-0335-C74F-9C83-732FB5D50B66}" srcOrd="1" destOrd="0" presId="urn:microsoft.com/office/officeart/2005/8/layout/venn1"/>
    <dgm:cxn modelId="{B321D527-96B0-F04C-80DA-44C71C1C52FB}" type="presParOf" srcId="{8D3B20D2-EAB3-E64D-B5E7-DCF27DF945B1}" destId="{622A4427-D7FD-C646-A49C-7EC5903721E3}" srcOrd="2" destOrd="0" presId="urn:microsoft.com/office/officeart/2005/8/layout/venn1"/>
    <dgm:cxn modelId="{1C97FC8F-9D04-0440-9E17-5F9889F9089A}" type="presParOf" srcId="{8D3B20D2-EAB3-E64D-B5E7-DCF27DF945B1}" destId="{046C2A56-CB96-774A-8CF9-0C9AFE937C55}" srcOrd="3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E35FD9D1-2867-AB40-8963-645894AE87C0}" type="doc">
      <dgm:prSet loTypeId="urn:microsoft.com/office/officeart/2005/8/layout/venn1" loCatId="" qsTypeId="urn:microsoft.com/office/officeart/2005/8/quickstyle/simple1" qsCatId="simple" csTypeId="urn:microsoft.com/office/officeart/2005/8/colors/colorful4" csCatId="colorful" phldr="1"/>
      <dgm:spPr/>
    </dgm:pt>
    <dgm:pt modelId="{81AA7EE0-D6C3-7441-8139-EE8AED86C617}">
      <dgm:prSet phldrT="[Text]" custT="1"/>
      <dgm:spPr/>
      <dgm:t>
        <a:bodyPr/>
        <a:lstStyle/>
        <a:p>
          <a:r>
            <a:rPr lang="en-US" sz="3200" dirty="0"/>
            <a:t>Think Violence is Acceptable </a:t>
          </a:r>
          <a:r>
            <a:rPr lang="en-US" sz="3600" b="1" dirty="0"/>
            <a:t>75.49%</a:t>
          </a:r>
        </a:p>
      </dgm:t>
    </dgm:pt>
    <dgm:pt modelId="{5A450C8C-996B-7444-AD1A-46AD390DA7BC}" type="parTrans" cxnId="{889A790D-A871-634C-A64E-AE2B0E545EAF}">
      <dgm:prSet/>
      <dgm:spPr/>
      <dgm:t>
        <a:bodyPr/>
        <a:lstStyle/>
        <a:p>
          <a:endParaRPr lang="en-US"/>
        </a:p>
      </dgm:t>
    </dgm:pt>
    <dgm:pt modelId="{8F923BC4-8587-9840-B105-85C887B51DD2}" type="sibTrans" cxnId="{889A790D-A871-634C-A64E-AE2B0E545EAF}">
      <dgm:prSet/>
      <dgm:spPr/>
      <dgm:t>
        <a:bodyPr/>
        <a:lstStyle/>
        <a:p>
          <a:endParaRPr lang="en-US"/>
        </a:p>
      </dgm:t>
    </dgm:pt>
    <dgm:pt modelId="{FC03C8F1-D387-5443-9657-FB39C59E3A0F}">
      <dgm:prSet phldrT="[Text]" custT="1"/>
      <dgm:spPr/>
      <dgm:t>
        <a:bodyPr/>
        <a:lstStyle/>
        <a:p>
          <a:r>
            <a:rPr lang="en-US" sz="3200" dirty="0"/>
            <a:t>Received </a:t>
          </a:r>
        </a:p>
        <a:p>
          <a:r>
            <a:rPr lang="en-US" sz="3200" dirty="0"/>
            <a:t>Physical Violence</a:t>
          </a:r>
          <a:r>
            <a:rPr lang="en-US" sz="2400" dirty="0"/>
            <a:t> </a:t>
          </a:r>
          <a:r>
            <a:rPr lang="en-US" sz="3600" b="1" dirty="0"/>
            <a:t>18.52</a:t>
          </a:r>
          <a:r>
            <a:rPr lang="en-US" sz="3800" b="1" dirty="0"/>
            <a:t>%</a:t>
          </a:r>
        </a:p>
      </dgm:t>
    </dgm:pt>
    <dgm:pt modelId="{DD80AB43-80F5-FA40-B288-E85562F87DFF}" type="parTrans" cxnId="{3BA67E87-463A-3644-A902-79CC05A25E3A}">
      <dgm:prSet/>
      <dgm:spPr/>
      <dgm:t>
        <a:bodyPr/>
        <a:lstStyle/>
        <a:p>
          <a:endParaRPr lang="en-US"/>
        </a:p>
      </dgm:t>
    </dgm:pt>
    <dgm:pt modelId="{28D949BA-C206-CC42-A263-9E014BD3D483}" type="sibTrans" cxnId="{3BA67E87-463A-3644-A902-79CC05A25E3A}">
      <dgm:prSet/>
      <dgm:spPr/>
      <dgm:t>
        <a:bodyPr/>
        <a:lstStyle/>
        <a:p>
          <a:endParaRPr lang="en-US"/>
        </a:p>
      </dgm:t>
    </dgm:pt>
    <dgm:pt modelId="{8D3B20D2-EAB3-E64D-B5E7-DCF27DF945B1}" type="pres">
      <dgm:prSet presAssocID="{E35FD9D1-2867-AB40-8963-645894AE87C0}" presName="compositeShape" presStyleCnt="0">
        <dgm:presLayoutVars>
          <dgm:chMax val="7"/>
          <dgm:dir/>
          <dgm:resizeHandles val="exact"/>
        </dgm:presLayoutVars>
      </dgm:prSet>
      <dgm:spPr/>
    </dgm:pt>
    <dgm:pt modelId="{0EB21157-307F-3F42-B054-4A8564E9117D}" type="pres">
      <dgm:prSet presAssocID="{81AA7EE0-D6C3-7441-8139-EE8AED86C617}" presName="circ1" presStyleLbl="vennNode1" presStyleIdx="0" presStyleCnt="2" custScaleX="69912" custScaleY="65115" custLinFactNeighborX="21261"/>
      <dgm:spPr/>
    </dgm:pt>
    <dgm:pt modelId="{D852A6D6-0335-C74F-9C83-732FB5D50B66}" type="pres">
      <dgm:prSet presAssocID="{81AA7EE0-D6C3-7441-8139-EE8AED86C617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622A4427-D7FD-C646-A49C-7EC5903721E3}" type="pres">
      <dgm:prSet presAssocID="{FC03C8F1-D387-5443-9657-FB39C59E3A0F}" presName="circ2" presStyleLbl="vennNode1" presStyleIdx="1" presStyleCnt="2" custScaleX="78070" custScaleY="77333"/>
      <dgm:spPr/>
    </dgm:pt>
    <dgm:pt modelId="{046C2A56-CB96-774A-8CF9-0C9AFE937C55}" type="pres">
      <dgm:prSet presAssocID="{FC03C8F1-D387-5443-9657-FB39C59E3A0F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889A790D-A871-634C-A64E-AE2B0E545EAF}" srcId="{E35FD9D1-2867-AB40-8963-645894AE87C0}" destId="{81AA7EE0-D6C3-7441-8139-EE8AED86C617}" srcOrd="0" destOrd="0" parTransId="{5A450C8C-996B-7444-AD1A-46AD390DA7BC}" sibTransId="{8F923BC4-8587-9840-B105-85C887B51DD2}"/>
    <dgm:cxn modelId="{EE3E722D-2CEB-2648-BFB6-80D2BE158D40}" type="presOf" srcId="{FC03C8F1-D387-5443-9657-FB39C59E3A0F}" destId="{046C2A56-CB96-774A-8CF9-0C9AFE937C55}" srcOrd="1" destOrd="0" presId="urn:microsoft.com/office/officeart/2005/8/layout/venn1"/>
    <dgm:cxn modelId="{21509A6B-7CB9-2544-83F6-0D0C02F2831A}" type="presOf" srcId="{81AA7EE0-D6C3-7441-8139-EE8AED86C617}" destId="{D852A6D6-0335-C74F-9C83-732FB5D50B66}" srcOrd="1" destOrd="0" presId="urn:microsoft.com/office/officeart/2005/8/layout/venn1"/>
    <dgm:cxn modelId="{1AC33477-00E0-AC4E-A61E-BFF3627EE60E}" type="presOf" srcId="{81AA7EE0-D6C3-7441-8139-EE8AED86C617}" destId="{0EB21157-307F-3F42-B054-4A8564E9117D}" srcOrd="0" destOrd="0" presId="urn:microsoft.com/office/officeart/2005/8/layout/venn1"/>
    <dgm:cxn modelId="{5697A482-432D-064C-9B94-EDA83697E5CF}" type="presOf" srcId="{E35FD9D1-2867-AB40-8963-645894AE87C0}" destId="{8D3B20D2-EAB3-E64D-B5E7-DCF27DF945B1}" srcOrd="0" destOrd="0" presId="urn:microsoft.com/office/officeart/2005/8/layout/venn1"/>
    <dgm:cxn modelId="{3BA67E87-463A-3644-A902-79CC05A25E3A}" srcId="{E35FD9D1-2867-AB40-8963-645894AE87C0}" destId="{FC03C8F1-D387-5443-9657-FB39C59E3A0F}" srcOrd="1" destOrd="0" parTransId="{DD80AB43-80F5-FA40-B288-E85562F87DFF}" sibTransId="{28D949BA-C206-CC42-A263-9E014BD3D483}"/>
    <dgm:cxn modelId="{1AF5A4CB-B3C1-5B45-97C0-60CBED4C68E3}" type="presOf" srcId="{FC03C8F1-D387-5443-9657-FB39C59E3A0F}" destId="{622A4427-D7FD-C646-A49C-7EC5903721E3}" srcOrd="0" destOrd="0" presId="urn:microsoft.com/office/officeart/2005/8/layout/venn1"/>
    <dgm:cxn modelId="{1730B8F9-360E-1443-BC26-F331D99CA2A2}" type="presParOf" srcId="{8D3B20D2-EAB3-E64D-B5E7-DCF27DF945B1}" destId="{0EB21157-307F-3F42-B054-4A8564E9117D}" srcOrd="0" destOrd="0" presId="urn:microsoft.com/office/officeart/2005/8/layout/venn1"/>
    <dgm:cxn modelId="{7DBB3DC7-ED35-3942-8254-50FBB29084B7}" type="presParOf" srcId="{8D3B20D2-EAB3-E64D-B5E7-DCF27DF945B1}" destId="{D852A6D6-0335-C74F-9C83-732FB5D50B66}" srcOrd="1" destOrd="0" presId="urn:microsoft.com/office/officeart/2005/8/layout/venn1"/>
    <dgm:cxn modelId="{B321D527-96B0-F04C-80DA-44C71C1C52FB}" type="presParOf" srcId="{8D3B20D2-EAB3-E64D-B5E7-DCF27DF945B1}" destId="{622A4427-D7FD-C646-A49C-7EC5903721E3}" srcOrd="2" destOrd="0" presId="urn:microsoft.com/office/officeart/2005/8/layout/venn1"/>
    <dgm:cxn modelId="{1C97FC8F-9D04-0440-9E17-5F9889F9089A}" type="presParOf" srcId="{8D3B20D2-EAB3-E64D-B5E7-DCF27DF945B1}" destId="{046C2A56-CB96-774A-8CF9-0C9AFE937C55}" srcOrd="3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B21157-307F-3F42-B054-4A8564E9117D}">
      <dsp:nvSpPr>
        <dsp:cNvPr id="0" name=""/>
        <dsp:cNvSpPr/>
      </dsp:nvSpPr>
      <dsp:spPr>
        <a:xfrm>
          <a:off x="3123173" y="1999974"/>
          <a:ext cx="5941171" cy="5533519"/>
        </a:xfrm>
        <a:prstGeom prst="ellipse">
          <a:avLst/>
        </a:prstGeom>
        <a:solidFill>
          <a:schemeClr val="accent4">
            <a:alpha val="5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Received Physical Violence </a:t>
          </a:r>
          <a:r>
            <a:rPr lang="en-US" sz="3800" b="1" kern="1200" dirty="0"/>
            <a:t>4.52%</a:t>
          </a:r>
        </a:p>
      </dsp:txBody>
      <dsp:txXfrm>
        <a:off x="3952796" y="2652495"/>
        <a:ext cx="3425540" cy="4228477"/>
      </dsp:txXfrm>
    </dsp:sp>
    <dsp:sp modelId="{622A4427-D7FD-C646-A49C-7EC5903721E3}">
      <dsp:nvSpPr>
        <dsp:cNvPr id="0" name=""/>
        <dsp:cNvSpPr/>
      </dsp:nvSpPr>
      <dsp:spPr>
        <a:xfrm>
          <a:off x="7227747" y="1480827"/>
          <a:ext cx="6634444" cy="6571813"/>
        </a:xfrm>
        <a:prstGeom prst="ellipse">
          <a:avLst/>
        </a:prstGeom>
        <a:solidFill>
          <a:schemeClr val="accent4">
            <a:alpha val="50000"/>
            <a:hueOff val="-2377205"/>
            <a:satOff val="43560"/>
            <a:lumOff val="549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Received Emotional Violence  </a:t>
          </a:r>
          <a:r>
            <a:rPr lang="en-US" sz="3800" b="1" kern="1200" dirty="0"/>
            <a:t>9.94%</a:t>
          </a:r>
        </a:p>
      </dsp:txBody>
      <dsp:txXfrm>
        <a:off x="9110495" y="2255785"/>
        <a:ext cx="3825265" cy="502189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B21157-307F-3F42-B054-4A8564E9117D}">
      <dsp:nvSpPr>
        <dsp:cNvPr id="0" name=""/>
        <dsp:cNvSpPr/>
      </dsp:nvSpPr>
      <dsp:spPr>
        <a:xfrm>
          <a:off x="3256422" y="3999948"/>
          <a:ext cx="5941171" cy="5533519"/>
        </a:xfrm>
        <a:prstGeom prst="ellipse">
          <a:avLst/>
        </a:prstGeom>
        <a:solidFill>
          <a:schemeClr val="accent4">
            <a:alpha val="5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Think Violence is Acceptable </a:t>
          </a:r>
          <a:r>
            <a:rPr lang="en-US" sz="3600" b="1" kern="1200" dirty="0"/>
            <a:t>31.6%</a:t>
          </a:r>
        </a:p>
      </dsp:txBody>
      <dsp:txXfrm>
        <a:off x="4086046" y="4652469"/>
        <a:ext cx="3425540" cy="4228477"/>
      </dsp:txXfrm>
    </dsp:sp>
    <dsp:sp modelId="{622A4427-D7FD-C646-A49C-7EC5903721E3}">
      <dsp:nvSpPr>
        <dsp:cNvPr id="0" name=""/>
        <dsp:cNvSpPr/>
      </dsp:nvSpPr>
      <dsp:spPr>
        <a:xfrm>
          <a:off x="7227747" y="2961654"/>
          <a:ext cx="6634444" cy="6571813"/>
        </a:xfrm>
        <a:prstGeom prst="ellipse">
          <a:avLst/>
        </a:prstGeom>
        <a:solidFill>
          <a:schemeClr val="accent4">
            <a:alpha val="50000"/>
            <a:hueOff val="-2377205"/>
            <a:satOff val="43560"/>
            <a:lumOff val="549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Received Emotional </a:t>
          </a:r>
          <a:r>
            <a:rPr lang="en-US" sz="3200" b="0" kern="1200" dirty="0"/>
            <a:t>Violence</a:t>
          </a:r>
          <a:r>
            <a:rPr lang="en-US" sz="3200" b="1" kern="1200" dirty="0"/>
            <a:t> </a:t>
          </a:r>
          <a:r>
            <a:rPr lang="en-US" sz="3800" b="1" kern="1200" dirty="0"/>
            <a:t>9.94%</a:t>
          </a:r>
        </a:p>
      </dsp:txBody>
      <dsp:txXfrm>
        <a:off x="9110495" y="3736612"/>
        <a:ext cx="3825265" cy="502189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B21157-307F-3F42-B054-4A8564E9117D}">
      <dsp:nvSpPr>
        <dsp:cNvPr id="0" name=""/>
        <dsp:cNvSpPr/>
      </dsp:nvSpPr>
      <dsp:spPr>
        <a:xfrm>
          <a:off x="3256422" y="3999948"/>
          <a:ext cx="5941171" cy="5533519"/>
        </a:xfrm>
        <a:prstGeom prst="ellipse">
          <a:avLst/>
        </a:prstGeom>
        <a:solidFill>
          <a:schemeClr val="accent4">
            <a:alpha val="5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Think Violence is Acceptable </a:t>
          </a:r>
          <a:r>
            <a:rPr lang="en-US" sz="3600" b="1" kern="1200" dirty="0"/>
            <a:t>31.6%</a:t>
          </a:r>
        </a:p>
      </dsp:txBody>
      <dsp:txXfrm>
        <a:off x="4086046" y="4652469"/>
        <a:ext cx="3425540" cy="4228477"/>
      </dsp:txXfrm>
    </dsp:sp>
    <dsp:sp modelId="{622A4427-D7FD-C646-A49C-7EC5903721E3}">
      <dsp:nvSpPr>
        <dsp:cNvPr id="0" name=""/>
        <dsp:cNvSpPr/>
      </dsp:nvSpPr>
      <dsp:spPr>
        <a:xfrm>
          <a:off x="7227747" y="2961654"/>
          <a:ext cx="6634444" cy="6571813"/>
        </a:xfrm>
        <a:prstGeom prst="ellipse">
          <a:avLst/>
        </a:prstGeom>
        <a:solidFill>
          <a:schemeClr val="accent4">
            <a:alpha val="50000"/>
            <a:hueOff val="-2377205"/>
            <a:satOff val="43560"/>
            <a:lumOff val="549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Received </a:t>
          </a:r>
        </a:p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Physical Violence </a:t>
          </a:r>
          <a:r>
            <a:rPr lang="en-US" sz="3600" b="1" kern="1200" dirty="0"/>
            <a:t>4.52</a:t>
          </a:r>
          <a:r>
            <a:rPr lang="en-US" sz="3800" b="1" kern="1200" dirty="0"/>
            <a:t>%</a:t>
          </a:r>
        </a:p>
      </dsp:txBody>
      <dsp:txXfrm>
        <a:off x="9110495" y="3736612"/>
        <a:ext cx="3825265" cy="502189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B21157-307F-3F42-B054-4A8564E9117D}">
      <dsp:nvSpPr>
        <dsp:cNvPr id="0" name=""/>
        <dsp:cNvSpPr/>
      </dsp:nvSpPr>
      <dsp:spPr>
        <a:xfrm>
          <a:off x="3104137" y="1999974"/>
          <a:ext cx="5941171" cy="5533519"/>
        </a:xfrm>
        <a:prstGeom prst="ellipse">
          <a:avLst/>
        </a:prstGeom>
        <a:solidFill>
          <a:schemeClr val="accent4">
            <a:alpha val="5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Received Physical Violence </a:t>
          </a:r>
          <a:r>
            <a:rPr lang="en-US" sz="3600" b="1" kern="1200" dirty="0"/>
            <a:t>18.52</a:t>
          </a:r>
          <a:r>
            <a:rPr lang="en-US" sz="3800" b="1" kern="1200" dirty="0"/>
            <a:t>%</a:t>
          </a:r>
        </a:p>
      </dsp:txBody>
      <dsp:txXfrm>
        <a:off x="3933760" y="2652495"/>
        <a:ext cx="3425540" cy="4228477"/>
      </dsp:txXfrm>
    </dsp:sp>
    <dsp:sp modelId="{622A4427-D7FD-C646-A49C-7EC5903721E3}">
      <dsp:nvSpPr>
        <dsp:cNvPr id="0" name=""/>
        <dsp:cNvSpPr/>
      </dsp:nvSpPr>
      <dsp:spPr>
        <a:xfrm>
          <a:off x="7227747" y="1480827"/>
          <a:ext cx="6634444" cy="6571813"/>
        </a:xfrm>
        <a:prstGeom prst="ellipse">
          <a:avLst/>
        </a:prstGeom>
        <a:solidFill>
          <a:schemeClr val="accent4">
            <a:alpha val="50000"/>
            <a:hueOff val="-2377205"/>
            <a:satOff val="43560"/>
            <a:lumOff val="549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Received Emotional Violence </a:t>
          </a:r>
        </a:p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b="1" kern="1200" dirty="0"/>
            <a:t>14.02%</a:t>
          </a:r>
        </a:p>
      </dsp:txBody>
      <dsp:txXfrm>
        <a:off x="9110495" y="2255785"/>
        <a:ext cx="3825265" cy="502189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B21157-307F-3F42-B054-4A8564E9117D}">
      <dsp:nvSpPr>
        <dsp:cNvPr id="0" name=""/>
        <dsp:cNvSpPr/>
      </dsp:nvSpPr>
      <dsp:spPr>
        <a:xfrm>
          <a:off x="3256422" y="3999948"/>
          <a:ext cx="5941171" cy="5533519"/>
        </a:xfrm>
        <a:prstGeom prst="ellipse">
          <a:avLst/>
        </a:prstGeom>
        <a:solidFill>
          <a:schemeClr val="accent4">
            <a:alpha val="5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Think Violence is Acceptable </a:t>
          </a:r>
          <a:r>
            <a:rPr lang="en-US" sz="3600" b="1" kern="1200" dirty="0"/>
            <a:t>75.49%</a:t>
          </a:r>
        </a:p>
      </dsp:txBody>
      <dsp:txXfrm>
        <a:off x="4086046" y="4652469"/>
        <a:ext cx="3425540" cy="4228477"/>
      </dsp:txXfrm>
    </dsp:sp>
    <dsp:sp modelId="{622A4427-D7FD-C646-A49C-7EC5903721E3}">
      <dsp:nvSpPr>
        <dsp:cNvPr id="0" name=""/>
        <dsp:cNvSpPr/>
      </dsp:nvSpPr>
      <dsp:spPr>
        <a:xfrm>
          <a:off x="7227747" y="2961654"/>
          <a:ext cx="6634444" cy="6571813"/>
        </a:xfrm>
        <a:prstGeom prst="ellipse">
          <a:avLst/>
        </a:prstGeom>
        <a:solidFill>
          <a:schemeClr val="accent4">
            <a:alpha val="50000"/>
            <a:hueOff val="-2377205"/>
            <a:satOff val="43560"/>
            <a:lumOff val="549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Received Emotional </a:t>
          </a:r>
          <a:r>
            <a:rPr lang="en-US" sz="3200" b="0" kern="1200" dirty="0"/>
            <a:t>Violence</a:t>
          </a:r>
          <a:r>
            <a:rPr lang="en-US" sz="3200" b="1" kern="1200" dirty="0"/>
            <a:t> </a:t>
          </a:r>
          <a:r>
            <a:rPr lang="en-US" sz="3600" b="1" kern="1200" dirty="0"/>
            <a:t>14.02</a:t>
          </a:r>
          <a:r>
            <a:rPr lang="en-US" sz="3800" b="1" kern="1200" dirty="0"/>
            <a:t>%</a:t>
          </a:r>
        </a:p>
      </dsp:txBody>
      <dsp:txXfrm>
        <a:off x="9110495" y="3736612"/>
        <a:ext cx="3825265" cy="5021897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B21157-307F-3F42-B054-4A8564E9117D}">
      <dsp:nvSpPr>
        <dsp:cNvPr id="0" name=""/>
        <dsp:cNvSpPr/>
      </dsp:nvSpPr>
      <dsp:spPr>
        <a:xfrm>
          <a:off x="3256422" y="1999974"/>
          <a:ext cx="5941171" cy="5533519"/>
        </a:xfrm>
        <a:prstGeom prst="ellipse">
          <a:avLst/>
        </a:prstGeom>
        <a:solidFill>
          <a:schemeClr val="accent4">
            <a:alpha val="5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Think Violence is Acceptable </a:t>
          </a:r>
          <a:r>
            <a:rPr lang="en-US" sz="3600" b="1" kern="1200" dirty="0"/>
            <a:t>75.49%</a:t>
          </a:r>
        </a:p>
      </dsp:txBody>
      <dsp:txXfrm>
        <a:off x="4086046" y="2652495"/>
        <a:ext cx="3425540" cy="4228477"/>
      </dsp:txXfrm>
    </dsp:sp>
    <dsp:sp modelId="{622A4427-D7FD-C646-A49C-7EC5903721E3}">
      <dsp:nvSpPr>
        <dsp:cNvPr id="0" name=""/>
        <dsp:cNvSpPr/>
      </dsp:nvSpPr>
      <dsp:spPr>
        <a:xfrm>
          <a:off x="7227747" y="1480827"/>
          <a:ext cx="6634444" cy="6571813"/>
        </a:xfrm>
        <a:prstGeom prst="ellipse">
          <a:avLst/>
        </a:prstGeom>
        <a:solidFill>
          <a:schemeClr val="accent4">
            <a:alpha val="50000"/>
            <a:hueOff val="-2377205"/>
            <a:satOff val="43560"/>
            <a:lumOff val="549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Received </a:t>
          </a:r>
        </a:p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Physical Violence</a:t>
          </a:r>
          <a:r>
            <a:rPr lang="en-US" sz="2400" kern="1200" dirty="0"/>
            <a:t> </a:t>
          </a:r>
          <a:r>
            <a:rPr lang="en-US" sz="3600" b="1" kern="1200" dirty="0"/>
            <a:t>18.52</a:t>
          </a:r>
          <a:r>
            <a:rPr lang="en-US" sz="3800" b="1" kern="1200" dirty="0"/>
            <a:t>%</a:t>
          </a:r>
        </a:p>
      </dsp:txBody>
      <dsp:txXfrm>
        <a:off x="9110495" y="2255785"/>
        <a:ext cx="3825265" cy="502189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968674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16933"/>
            <a:ext cx="24384000" cy="13732934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14134" y="4809068"/>
            <a:ext cx="15533872" cy="3292604"/>
          </a:xfrm>
        </p:spPr>
        <p:txBody>
          <a:bodyPr anchor="b">
            <a:noAutofit/>
          </a:bodyPr>
          <a:lstStyle>
            <a:lvl1pPr algn="r">
              <a:defRPr sz="108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14134" y="8101667"/>
            <a:ext cx="15533872" cy="2193798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572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5486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6400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7315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3/12/21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11865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54670" y="1219200"/>
            <a:ext cx="17193336" cy="6807200"/>
          </a:xfrm>
        </p:spPr>
        <p:txBody>
          <a:bodyPr anchor="ctr">
            <a:normAutofit/>
          </a:bodyPr>
          <a:lstStyle>
            <a:lvl1pPr algn="l">
              <a:defRPr sz="8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54670" y="8940800"/>
            <a:ext cx="17193336" cy="3141924"/>
          </a:xfrm>
        </p:spPr>
        <p:txBody>
          <a:bodyPr anchor="ctr">
            <a:normAutofit/>
          </a:bodyPr>
          <a:lstStyle>
            <a:lvl1pPr marL="0" indent="0" algn="l">
              <a:buNone/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9144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3/12/21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44039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62668" y="1219200"/>
            <a:ext cx="16188268" cy="6045200"/>
          </a:xfrm>
        </p:spPr>
        <p:txBody>
          <a:bodyPr anchor="ctr">
            <a:normAutofit/>
          </a:bodyPr>
          <a:lstStyle>
            <a:lvl1pPr algn="l">
              <a:defRPr sz="8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732278" y="7264400"/>
            <a:ext cx="14449048" cy="762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3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914400" indent="0">
              <a:buFontTx/>
              <a:buNone/>
              <a:defRPr/>
            </a:lvl2pPr>
            <a:lvl3pPr marL="1828800" indent="0">
              <a:buFontTx/>
              <a:buNone/>
              <a:defRPr/>
            </a:lvl3pPr>
            <a:lvl4pPr marL="2743200" indent="0">
              <a:buFontTx/>
              <a:buNone/>
              <a:defRPr/>
            </a:lvl4pPr>
            <a:lvl5pPr marL="36576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54670" y="8940800"/>
            <a:ext cx="17193336" cy="3141924"/>
          </a:xfrm>
        </p:spPr>
        <p:txBody>
          <a:bodyPr anchor="ctr">
            <a:normAutofit/>
          </a:bodyPr>
          <a:lstStyle>
            <a:lvl1pPr marL="0" indent="0" algn="l">
              <a:buNone/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9144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3/12/21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GB" smtClean="0"/>
              <a:t>‹#›</a:t>
            </a:fld>
            <a:endParaRPr lang="en-GB"/>
          </a:p>
        </p:txBody>
      </p:sp>
      <p:sp>
        <p:nvSpPr>
          <p:cNvPr id="20" name="TextBox 19"/>
          <p:cNvSpPr txBox="1"/>
          <p:nvPr/>
        </p:nvSpPr>
        <p:spPr>
          <a:xfrm>
            <a:off x="1083740" y="1580756"/>
            <a:ext cx="1219200" cy="1169552"/>
          </a:xfrm>
          <a:prstGeom prst="rect">
            <a:avLst/>
          </a:prstGeom>
        </p:spPr>
        <p:txBody>
          <a:bodyPr vert="horz" lIns="182880" tIns="91440" rIns="182880" bIns="91440" rtlCol="0" anchor="ctr">
            <a:noAutofit/>
          </a:bodyPr>
          <a:lstStyle/>
          <a:p>
            <a:pPr lvl="0"/>
            <a:r>
              <a:rPr lang="en-US" sz="16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7786022" y="5773112"/>
            <a:ext cx="1219200" cy="1169552"/>
          </a:xfrm>
          <a:prstGeom prst="rect">
            <a:avLst/>
          </a:prstGeom>
        </p:spPr>
        <p:txBody>
          <a:bodyPr vert="horz" lIns="182880" tIns="91440" rIns="182880" bIns="91440" rtlCol="0" anchor="ctr">
            <a:noAutofit/>
          </a:bodyPr>
          <a:lstStyle/>
          <a:p>
            <a:pPr lvl="0"/>
            <a:r>
              <a:rPr lang="en-US" sz="16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sz="6000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724055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54670" y="3863976"/>
            <a:ext cx="17193336" cy="5190920"/>
          </a:xfrm>
        </p:spPr>
        <p:txBody>
          <a:bodyPr anchor="b">
            <a:normAutofit/>
          </a:bodyPr>
          <a:lstStyle>
            <a:lvl1pPr algn="l">
              <a:defRPr sz="8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54670" y="9054896"/>
            <a:ext cx="17193336" cy="3027828"/>
          </a:xfrm>
        </p:spPr>
        <p:txBody>
          <a:bodyPr anchor="t">
            <a:normAutofit/>
          </a:bodyPr>
          <a:lstStyle>
            <a:lvl1pPr marL="0" indent="0" algn="l">
              <a:buNone/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9144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3/12/21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894137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62668" y="1219200"/>
            <a:ext cx="16188268" cy="6045200"/>
          </a:xfrm>
        </p:spPr>
        <p:txBody>
          <a:bodyPr anchor="ctr">
            <a:normAutofit/>
          </a:bodyPr>
          <a:lstStyle>
            <a:lvl1pPr algn="l">
              <a:defRPr sz="8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54665" y="8026400"/>
            <a:ext cx="17193338" cy="1028496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4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914400" indent="0">
              <a:buFontTx/>
              <a:buNone/>
              <a:defRPr/>
            </a:lvl2pPr>
            <a:lvl3pPr marL="1828800" indent="0">
              <a:buFontTx/>
              <a:buNone/>
              <a:defRPr/>
            </a:lvl3pPr>
            <a:lvl4pPr marL="2743200" indent="0">
              <a:buFontTx/>
              <a:buNone/>
              <a:defRPr/>
            </a:lvl4pPr>
            <a:lvl5pPr marL="36576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54670" y="9054896"/>
            <a:ext cx="17193336" cy="3027828"/>
          </a:xfrm>
        </p:spPr>
        <p:txBody>
          <a:bodyPr anchor="t">
            <a:normAutofit/>
          </a:bodyPr>
          <a:lstStyle>
            <a:lvl1pPr marL="0" indent="0" algn="l">
              <a:buNone/>
              <a:defRPr sz="3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9144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3/12/21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GB" smtClean="0"/>
              <a:t>‹#›</a:t>
            </a:fld>
            <a:endParaRPr lang="en-GB"/>
          </a:p>
        </p:txBody>
      </p:sp>
      <p:sp>
        <p:nvSpPr>
          <p:cNvPr id="24" name="TextBox 23"/>
          <p:cNvSpPr txBox="1"/>
          <p:nvPr/>
        </p:nvSpPr>
        <p:spPr>
          <a:xfrm>
            <a:off x="1083740" y="1580756"/>
            <a:ext cx="1219200" cy="1169552"/>
          </a:xfrm>
          <a:prstGeom prst="rect">
            <a:avLst/>
          </a:prstGeom>
        </p:spPr>
        <p:txBody>
          <a:bodyPr vert="horz" lIns="182880" tIns="91440" rIns="182880" bIns="91440" rtlCol="0" anchor="ctr">
            <a:noAutofit/>
          </a:bodyPr>
          <a:lstStyle/>
          <a:p>
            <a:pPr lvl="0"/>
            <a:r>
              <a:rPr lang="en-US" sz="16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7786022" y="5773112"/>
            <a:ext cx="1219200" cy="1169552"/>
          </a:xfrm>
          <a:prstGeom prst="rect">
            <a:avLst/>
          </a:prstGeom>
        </p:spPr>
        <p:txBody>
          <a:bodyPr vert="horz" lIns="182880" tIns="91440" rIns="182880" bIns="91440" rtlCol="0" anchor="ctr">
            <a:noAutofit/>
          </a:bodyPr>
          <a:lstStyle/>
          <a:p>
            <a:pPr lvl="0"/>
            <a:r>
              <a:rPr lang="en-US" sz="16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3019549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599" y="1219200"/>
            <a:ext cx="17176406" cy="6045200"/>
          </a:xfrm>
        </p:spPr>
        <p:txBody>
          <a:bodyPr anchor="ctr">
            <a:normAutofit/>
          </a:bodyPr>
          <a:lstStyle>
            <a:lvl1pPr algn="l">
              <a:defRPr sz="8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54665" y="8026400"/>
            <a:ext cx="17193338" cy="1028496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4800">
                <a:solidFill>
                  <a:schemeClr val="accent1"/>
                </a:solidFill>
              </a:defRPr>
            </a:lvl1pPr>
            <a:lvl2pPr marL="914400" indent="0">
              <a:buFontTx/>
              <a:buNone/>
              <a:defRPr/>
            </a:lvl2pPr>
            <a:lvl3pPr marL="1828800" indent="0">
              <a:buFontTx/>
              <a:buNone/>
              <a:defRPr/>
            </a:lvl3pPr>
            <a:lvl4pPr marL="2743200" indent="0">
              <a:buFontTx/>
              <a:buNone/>
              <a:defRPr/>
            </a:lvl4pPr>
            <a:lvl5pPr marL="36576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54670" y="9054896"/>
            <a:ext cx="17193336" cy="3027828"/>
          </a:xfrm>
        </p:spPr>
        <p:txBody>
          <a:bodyPr anchor="t">
            <a:normAutofit/>
          </a:bodyPr>
          <a:lstStyle>
            <a:lvl1pPr marL="0" indent="0" algn="l">
              <a:buNone/>
              <a:defRPr sz="3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9144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3/12/21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21680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3/12/21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2107468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5935347" y="1219199"/>
            <a:ext cx="2609486" cy="10502902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54670" y="1219200"/>
            <a:ext cx="14120300" cy="105029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3/12/21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62540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4800"/>
            </a:lvl1pPr>
            <a:lvl2pPr>
              <a:defRPr sz="4800"/>
            </a:lvl2pPr>
            <a:lvl3pPr>
              <a:defRPr sz="4800"/>
            </a:lvl3pPr>
            <a:lvl4pPr>
              <a:defRPr sz="4800"/>
            </a:lvl4pPr>
            <a:lvl5pPr>
              <a:defRPr sz="4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72980733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3/12/21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6165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54670" y="5401735"/>
            <a:ext cx="17193336" cy="3653162"/>
          </a:xfrm>
        </p:spPr>
        <p:txBody>
          <a:bodyPr anchor="b"/>
          <a:lstStyle>
            <a:lvl1pPr algn="l">
              <a:defRPr sz="8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54670" y="9054896"/>
            <a:ext cx="17193336" cy="1720800"/>
          </a:xfrm>
        </p:spPr>
        <p:txBody>
          <a:bodyPr anchor="t"/>
          <a:lstStyle>
            <a:lvl1pPr marL="0" indent="0" algn="l">
              <a:buNone/>
              <a:defRPr sz="4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9144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3/12/21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93294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54669" y="4321178"/>
            <a:ext cx="8368070" cy="77615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179940" y="4321179"/>
            <a:ext cx="8368068" cy="77615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3/12/21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708631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51491" y="4321966"/>
            <a:ext cx="8371246" cy="1152524"/>
          </a:xfrm>
        </p:spPr>
        <p:txBody>
          <a:bodyPr anchor="b">
            <a:noAutofit/>
          </a:bodyPr>
          <a:lstStyle>
            <a:lvl1pPr marL="0" indent="0">
              <a:buNone/>
              <a:defRPr sz="4800" b="0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51491" y="5474491"/>
            <a:ext cx="8371246" cy="66082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0176766" y="4321966"/>
            <a:ext cx="8371236" cy="1152524"/>
          </a:xfrm>
        </p:spPr>
        <p:txBody>
          <a:bodyPr anchor="b">
            <a:noAutofit/>
          </a:bodyPr>
          <a:lstStyle>
            <a:lvl1pPr marL="0" indent="0">
              <a:buNone/>
              <a:defRPr sz="4800" b="0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0176769" y="5474491"/>
            <a:ext cx="8371234" cy="66082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3/12/21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7195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54668" y="1219200"/>
            <a:ext cx="17193336" cy="26416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3/12/21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311361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3/12/21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54774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54668" y="2997208"/>
            <a:ext cx="7709056" cy="2556932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20923" y="1029849"/>
            <a:ext cx="9027082" cy="1105287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54668" y="5554139"/>
            <a:ext cx="7709056" cy="5168898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914126" indent="0">
              <a:buNone/>
              <a:defRPr sz="2800"/>
            </a:lvl2pPr>
            <a:lvl3pPr marL="1828252" indent="0">
              <a:buNone/>
              <a:defRPr sz="2400"/>
            </a:lvl3pPr>
            <a:lvl4pPr marL="2742378" indent="0">
              <a:buNone/>
              <a:defRPr sz="2000"/>
            </a:lvl4pPr>
            <a:lvl5pPr marL="3656502" indent="0">
              <a:buNone/>
              <a:defRPr sz="2000"/>
            </a:lvl5pPr>
            <a:lvl6pPr marL="4570628" indent="0">
              <a:buNone/>
              <a:defRPr sz="2000"/>
            </a:lvl6pPr>
            <a:lvl7pPr marL="5484754" indent="0">
              <a:buNone/>
              <a:defRPr sz="2000"/>
            </a:lvl7pPr>
            <a:lvl8pPr marL="6398880" indent="0">
              <a:buNone/>
              <a:defRPr sz="2000"/>
            </a:lvl8pPr>
            <a:lvl9pPr marL="7313006" indent="0"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3/12/21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42134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54669" y="9601200"/>
            <a:ext cx="17193334" cy="1133476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54668" y="1219200"/>
            <a:ext cx="17193336" cy="7691436"/>
          </a:xfrm>
        </p:spPr>
        <p:txBody>
          <a:bodyPr anchor="t">
            <a:normAutofit/>
          </a:bodyPr>
          <a:lstStyle>
            <a:lvl1pPr marL="0" indent="0" algn="ctr">
              <a:buNone/>
              <a:defRPr sz="3200"/>
            </a:lvl1pPr>
            <a:lvl2pPr marL="914400" indent="0">
              <a:buNone/>
              <a:defRPr sz="3200"/>
            </a:lvl2pPr>
            <a:lvl3pPr marL="1828800" indent="0">
              <a:buNone/>
              <a:defRPr sz="3200"/>
            </a:lvl3pPr>
            <a:lvl4pPr marL="2743200" indent="0">
              <a:buNone/>
              <a:defRPr sz="3200"/>
            </a:lvl4pPr>
            <a:lvl5pPr marL="3657600" indent="0">
              <a:buNone/>
              <a:defRPr sz="3200"/>
            </a:lvl5pPr>
            <a:lvl6pPr marL="4572000" indent="0">
              <a:buNone/>
              <a:defRPr sz="3200"/>
            </a:lvl6pPr>
            <a:lvl7pPr marL="5486400" indent="0">
              <a:buNone/>
              <a:defRPr sz="3200"/>
            </a:lvl7pPr>
            <a:lvl8pPr marL="6400800" indent="0">
              <a:buNone/>
              <a:defRPr sz="3200"/>
            </a:lvl8pPr>
            <a:lvl9pPr marL="7315200" indent="0">
              <a:buNone/>
              <a:defRPr sz="3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54669" y="10734676"/>
            <a:ext cx="17193334" cy="1348048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2400"/>
            </a:lvl2pPr>
            <a:lvl3pPr marL="1828800" indent="0">
              <a:buNone/>
              <a:defRPr sz="2000"/>
            </a:lvl3pPr>
            <a:lvl4pPr marL="2743200" indent="0">
              <a:buNone/>
              <a:defRPr sz="1800"/>
            </a:lvl4pPr>
            <a:lvl5pPr marL="3657600" indent="0">
              <a:buNone/>
              <a:defRPr sz="1800"/>
            </a:lvl5pPr>
            <a:lvl6pPr marL="4572000" indent="0">
              <a:buNone/>
              <a:defRPr sz="1800"/>
            </a:lvl6pPr>
            <a:lvl7pPr marL="5486400" indent="0">
              <a:buNone/>
              <a:defRPr sz="1800"/>
            </a:lvl7pPr>
            <a:lvl8pPr marL="6400800" indent="0">
              <a:buNone/>
              <a:defRPr sz="1800"/>
            </a:lvl8pPr>
            <a:lvl9pPr marL="7315200" indent="0">
              <a:buNone/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3/12/21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41454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16933"/>
            <a:ext cx="24384000" cy="13732934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54668" y="1219200"/>
            <a:ext cx="17193336" cy="26416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54668" y="4321179"/>
            <a:ext cx="17193336" cy="77615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4410267" y="12082725"/>
            <a:ext cx="182387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3/12/21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54668" y="12082725"/>
            <a:ext cx="12595224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181327" y="12082725"/>
            <a:ext cx="136667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accent1"/>
                </a:solidFill>
              </a:defRPr>
            </a:lvl1pPr>
          </a:lstStyle>
          <a:p>
            <a:fld id="{86CB4B4D-7CA3-9044-876B-883B54F8677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29237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</p:sldLayoutIdLst>
  <p:txStyles>
    <p:titleStyle>
      <a:lvl1pPr algn="l" defTabSz="914400" rtl="0" eaLnBrk="1" latinLnBrk="0" hangingPunct="1">
        <a:spcBef>
          <a:spcPct val="0"/>
        </a:spcBef>
        <a:buNone/>
        <a:defRPr sz="72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685800" indent="-685800" algn="l" defTabSz="914400" rtl="0" eaLnBrk="1" latinLnBrk="0" hangingPunct="1">
        <a:spcBef>
          <a:spcPts val="2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3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1485900" indent="-571500" algn="l" defTabSz="914400" rtl="0" eaLnBrk="1" latinLnBrk="0" hangingPunct="1">
        <a:spcBef>
          <a:spcPts val="2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3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2286000" indent="-457200" algn="l" defTabSz="914400" rtl="0" eaLnBrk="1" latinLnBrk="0" hangingPunct="1">
        <a:spcBef>
          <a:spcPts val="2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3200400" indent="-457200" algn="l" defTabSz="914400" rtl="0" eaLnBrk="1" latinLnBrk="0" hangingPunct="1">
        <a:spcBef>
          <a:spcPts val="2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4114800" indent="-457200" algn="l" defTabSz="914400" rtl="0" eaLnBrk="1" latinLnBrk="0" hangingPunct="1">
        <a:spcBef>
          <a:spcPts val="2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5029200" indent="-457200" algn="l" defTabSz="914400" rtl="0" eaLnBrk="1" latinLnBrk="0" hangingPunct="1">
        <a:spcBef>
          <a:spcPts val="2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5943600" indent="-457200" algn="l" defTabSz="914400" rtl="0" eaLnBrk="1" latinLnBrk="0" hangingPunct="1">
        <a:spcBef>
          <a:spcPts val="2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6858000" indent="-457200" algn="l" defTabSz="914400" rtl="0" eaLnBrk="1" latinLnBrk="0" hangingPunct="1">
        <a:spcBef>
          <a:spcPts val="2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7772400" indent="-457200" algn="l" defTabSz="914400" rtl="0" eaLnBrk="1" latinLnBrk="0" hangingPunct="1">
        <a:spcBef>
          <a:spcPts val="2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image" Target="../media/image2.jpeg"/><Relationship Id="rId9" Type="http://schemas.openxmlformats.org/officeDocument/2006/relationships/image" Target="../media/image7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150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/><Relationship Id="rId13" Type="http://schemas.openxmlformats.org/officeDocument/2006/relationships/image" Target="../media/image19.png"/><Relationship Id="rId3" Type="http://schemas.openxmlformats.org/officeDocument/2006/relationships/diagramLayout" Target="../diagrams/layout2.xml"/><Relationship Id="rId7" Type="http://schemas.openxmlformats.org/officeDocument/2006/relationships/diagramData" Target="../diagrams/data3.xml"/><Relationship Id="rId12" Type="http://schemas.openxmlformats.org/officeDocument/2006/relationships/image" Target="../media/image18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11" Type="http://schemas.microsoft.com/office/2007/relationships/diagramDrawing" Target="../diagrams/drawing3.xml"/><Relationship Id="rId5" Type="http://schemas.openxmlformats.org/officeDocument/2006/relationships/diagramColors" Target="../diagrams/colors2.xml"/><Relationship Id="rId10" Type="http://schemas.openxmlformats.org/officeDocument/2006/relationships/diagramColors" Target="../diagrams/colors3.xml"/><Relationship Id="rId4" Type="http://schemas.openxmlformats.org/officeDocument/2006/relationships/diagramQuickStyle" Target="../diagrams/quickStyle2.xml"/><Relationship Id="rId9" Type="http://schemas.openxmlformats.org/officeDocument/2006/relationships/diagramQuickStyle" Target="../diagrams/quickStyle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diagramLayout" Target="../diagrams/layout4.xml"/><Relationship Id="rId7" Type="http://schemas.openxmlformats.org/officeDocument/2006/relationships/image" Target="../media/image20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Relationship Id="rId9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6.xml"/><Relationship Id="rId13" Type="http://schemas.openxmlformats.org/officeDocument/2006/relationships/image" Target="../media/image24.png"/><Relationship Id="rId3" Type="http://schemas.openxmlformats.org/officeDocument/2006/relationships/diagramLayout" Target="../diagrams/layout5.xml"/><Relationship Id="rId7" Type="http://schemas.openxmlformats.org/officeDocument/2006/relationships/diagramData" Target="../diagrams/data6.xml"/><Relationship Id="rId12" Type="http://schemas.openxmlformats.org/officeDocument/2006/relationships/image" Target="../media/image23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5.xml"/><Relationship Id="rId11" Type="http://schemas.microsoft.com/office/2007/relationships/diagramDrawing" Target="../diagrams/drawing6.xml"/><Relationship Id="rId5" Type="http://schemas.openxmlformats.org/officeDocument/2006/relationships/diagramColors" Target="../diagrams/colors5.xml"/><Relationship Id="rId10" Type="http://schemas.openxmlformats.org/officeDocument/2006/relationships/diagramColors" Target="../diagrams/colors6.xml"/><Relationship Id="rId4" Type="http://schemas.openxmlformats.org/officeDocument/2006/relationships/diagramQuickStyle" Target="../diagrams/quickStyle5.xml"/><Relationship Id="rId9" Type="http://schemas.openxmlformats.org/officeDocument/2006/relationships/diagramQuickStyle" Target="../diagrams/quickStyl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person, indoor&#10;&#10;Description automatically generated">
            <a:extLst>
              <a:ext uri="{FF2B5EF4-FFF2-40B4-BE49-F238E27FC236}">
                <a16:creationId xmlns:a16="http://schemas.microsoft.com/office/drawing/2014/main" id="{ECA7227F-38A2-47B5-852D-95C76C1011C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4800" y="9167052"/>
            <a:ext cx="2506047" cy="334139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6F3E708-D34E-47AF-8069-C6FFC9DB020D}"/>
              </a:ext>
            </a:extLst>
          </p:cNvPr>
          <p:cNvSpPr txBox="1"/>
          <p:nvPr/>
        </p:nvSpPr>
        <p:spPr>
          <a:xfrm>
            <a:off x="4129100" y="8169809"/>
            <a:ext cx="14457036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4000" b="1" dirty="0"/>
              <a:t>International Team of Scientists working at JAMSTEC, Japan</a:t>
            </a:r>
            <a:endParaRPr kumimoji="0" lang="en-GB" sz="5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B85254-0DE9-4C7C-8765-CB85BB1A2FFD}"/>
              </a:ext>
            </a:extLst>
          </p:cNvPr>
          <p:cNvSpPr txBox="1"/>
          <p:nvPr/>
        </p:nvSpPr>
        <p:spPr>
          <a:xfrm>
            <a:off x="11407868" y="12619082"/>
            <a:ext cx="2922275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3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Heather Ritchie</a:t>
            </a: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3000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Scotland</a:t>
            </a:r>
            <a:endParaRPr kumimoji="0" lang="en-GB" sz="300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BB7A8C-1768-4259-946C-134AC6F7BBAB}"/>
              </a:ext>
            </a:extLst>
          </p:cNvPr>
          <p:cNvSpPr txBox="1"/>
          <p:nvPr/>
        </p:nvSpPr>
        <p:spPr>
          <a:xfrm>
            <a:off x="1101101" y="12619082"/>
            <a:ext cx="3637599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r>
              <a:rPr lang="en-GB" sz="3000" b="1" dirty="0"/>
              <a:t>Prima </a:t>
            </a:r>
            <a:r>
              <a:rPr lang="en-GB" sz="3000" b="1" dirty="0" err="1"/>
              <a:t>Anugerahanti</a:t>
            </a:r>
            <a:endParaRPr lang="en-GB" sz="3000" b="1" dirty="0"/>
          </a:p>
          <a:p>
            <a:pPr algn="ctr"/>
            <a:r>
              <a:rPr kumimoji="0" lang="en-GB" sz="30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Indonesia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87D76E-854E-44F3-B5A0-14567BEA1CF2}"/>
              </a:ext>
            </a:extLst>
          </p:cNvPr>
          <p:cNvSpPr txBox="1"/>
          <p:nvPr/>
        </p:nvSpPr>
        <p:spPr>
          <a:xfrm>
            <a:off x="6390781" y="12619082"/>
            <a:ext cx="3439660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r>
              <a:rPr lang="en-GB" sz="3000" b="1" dirty="0" err="1"/>
              <a:t>Gerlien</a:t>
            </a:r>
            <a:r>
              <a:rPr lang="en-GB" sz="3000" b="1" dirty="0"/>
              <a:t> Verhaegen</a:t>
            </a:r>
          </a:p>
          <a:p>
            <a:pPr algn="ctr"/>
            <a:r>
              <a:rPr lang="en-GB" sz="3000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Belgium</a:t>
            </a:r>
            <a:endParaRPr kumimoji="0" lang="en-GB" sz="300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421881-995F-4732-A118-88E29FF18478}"/>
              </a:ext>
            </a:extLst>
          </p:cNvPr>
          <p:cNvSpPr txBox="1"/>
          <p:nvPr/>
        </p:nvSpPr>
        <p:spPr>
          <a:xfrm>
            <a:off x="19746488" y="12619082"/>
            <a:ext cx="2787623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r>
              <a:rPr lang="en-GB" sz="3000" b="1" dirty="0"/>
              <a:t>Ettore Barbieri</a:t>
            </a:r>
          </a:p>
          <a:p>
            <a:pPr algn="ctr"/>
            <a:r>
              <a:rPr kumimoji="0" lang="en-GB" sz="30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Italy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E4303E9-E198-4ABF-A2C5-CFAC98DA3CE4}"/>
              </a:ext>
            </a:extLst>
          </p:cNvPr>
          <p:cNvSpPr txBox="1"/>
          <p:nvPr/>
        </p:nvSpPr>
        <p:spPr>
          <a:xfrm>
            <a:off x="15448567" y="12619082"/>
            <a:ext cx="2841355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r>
              <a:rPr lang="en-GB" sz="3000" b="1" dirty="0"/>
              <a:t>Arthur </a:t>
            </a:r>
            <a:r>
              <a:rPr lang="en-GB" sz="3000" b="1" dirty="0" err="1"/>
              <a:t>Bauville</a:t>
            </a:r>
            <a:endParaRPr lang="en-GB" sz="3000" b="1" dirty="0"/>
          </a:p>
          <a:p>
            <a:pPr algn="ctr"/>
            <a:r>
              <a:rPr lang="en-GB" sz="3000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France</a:t>
            </a:r>
            <a:endParaRPr kumimoji="0" lang="en-GB" sz="300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030" name="Picture 6" descr="International Women's Day 2020 - Equality, Diversity and Inclusion,  University of York">
            <a:extLst>
              <a:ext uri="{FF2B5EF4-FFF2-40B4-BE49-F238E27FC236}">
                <a16:creationId xmlns:a16="http://schemas.microsoft.com/office/drawing/2014/main" id="{4986240C-4E77-4D56-8F0F-E930133261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7618" y="-178743"/>
            <a:ext cx="6560335" cy="3748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A picture containing person, outdoor, red, work-clothing&#10;&#10;Description automatically generated">
            <a:extLst>
              <a:ext uri="{FF2B5EF4-FFF2-40B4-BE49-F238E27FC236}">
                <a16:creationId xmlns:a16="http://schemas.microsoft.com/office/drawing/2014/main" id="{BD6BFBD0-7CFC-4C4A-AEE6-9523E6833E4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8007" y="9157734"/>
            <a:ext cx="4455195" cy="334139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3749D5C-9956-438B-8DC0-BCE3709C2457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60026" y="128481"/>
            <a:ext cx="6555963" cy="2812163"/>
          </a:xfrm>
          <a:prstGeom prst="rect">
            <a:avLst/>
          </a:prstGeom>
        </p:spPr>
      </p:pic>
      <p:sp>
        <p:nvSpPr>
          <p:cNvPr id="17" name="Title 16">
            <a:extLst>
              <a:ext uri="{FF2B5EF4-FFF2-40B4-BE49-F238E27FC236}">
                <a16:creationId xmlns:a16="http://schemas.microsoft.com/office/drawing/2014/main" id="{963DA2E4-D4BC-423A-9EE0-1E1FB50097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79594" y="1105704"/>
            <a:ext cx="17472577" cy="6896569"/>
          </a:xfrm>
        </p:spPr>
        <p:txBody>
          <a:bodyPr/>
          <a:lstStyle/>
          <a:p>
            <a:pPr algn="ctr"/>
            <a:r>
              <a:rPr lang="en-GB" dirty="0"/>
              <a:t>Understanding attitudes, experience and risk factors for domestic violence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6CDE8CA6-D31B-4D3F-8BF5-DA8E5B1B975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5898" y="9157734"/>
            <a:ext cx="3960511" cy="334139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7D4D901-2B79-49F0-984B-40B8E52D3B0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182445" y="9167052"/>
            <a:ext cx="3600488" cy="3341396"/>
          </a:xfrm>
          <a:prstGeom prst="rect">
            <a:avLst/>
          </a:prstGeom>
        </p:spPr>
      </p:pic>
      <p:pic>
        <p:nvPicPr>
          <p:cNvPr id="25" name="Picture 24" descr="A picture containing person, indoor, computer&#10;&#10;Description automatically generated">
            <a:extLst>
              <a:ext uri="{FF2B5EF4-FFF2-40B4-BE49-F238E27FC236}">
                <a16:creationId xmlns:a16="http://schemas.microsoft.com/office/drawing/2014/main" id="{9BDA5872-6983-40BA-B700-879A6D1A2C0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9456856" y="9584728"/>
            <a:ext cx="3341395" cy="250604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Main risk factors and pre-violence factors"/>
          <p:cNvSpPr txBox="1">
            <a:spLocks noGrp="1"/>
          </p:cNvSpPr>
          <p:nvPr>
            <p:ph type="title"/>
          </p:nvPr>
        </p:nvSpPr>
        <p:spPr>
          <a:xfrm>
            <a:off x="459318" y="571500"/>
            <a:ext cx="19257432" cy="2641600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627379">
              <a:defRPr sz="8512"/>
            </a:lvl1pPr>
          </a:lstStyle>
          <a:p>
            <a:r>
              <a:rPr lang="en-GB" dirty="0"/>
              <a:t>Can we use these data to predict which women are at most risk of future violence?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A2F6CA-D3E7-4E7A-ACE8-699F762608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2100" y="3582194"/>
            <a:ext cx="3200400" cy="9144000"/>
          </a:xfrm>
          <a:prstGeom prst="rect">
            <a:avLst/>
          </a:prstGeom>
        </p:spPr>
      </p:pic>
      <p:pic>
        <p:nvPicPr>
          <p:cNvPr id="3078" name="Picture 6" descr="Big data, huge potential: Gaming sector could see great gains from acting  on rich analytics - VEGAS INC">
            <a:extLst>
              <a:ext uri="{FF2B5EF4-FFF2-40B4-BE49-F238E27FC236}">
                <a16:creationId xmlns:a16="http://schemas.microsoft.com/office/drawing/2014/main" id="{CC8170C1-2A53-41B8-BC3B-2A76E3B74F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4158" y="5245893"/>
            <a:ext cx="8667752" cy="5922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Clipboard Checklist Check List - Free vector graphic on Pixabay">
            <a:extLst>
              <a:ext uri="{FF2B5EF4-FFF2-40B4-BE49-F238E27FC236}">
                <a16:creationId xmlns:a16="http://schemas.microsoft.com/office/drawing/2014/main" id="{54AADD30-980C-44C4-80C1-E125BDAC2D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13568" y="5667865"/>
            <a:ext cx="4627032" cy="6406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Diagnostic AI-tool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Diagnostic AI-tool</a:t>
            </a:r>
          </a:p>
        </p:txBody>
      </p:sp>
      <p:sp>
        <p:nvSpPr>
          <p:cNvPr id="150" name="We aim to predict whether a woman is susceptible to experience domestic violence…"/>
          <p:cNvSpPr txBox="1">
            <a:spLocks noGrp="1"/>
          </p:cNvSpPr>
          <p:nvPr>
            <p:ph type="body" idx="1"/>
          </p:nvPr>
        </p:nvSpPr>
        <p:spPr>
          <a:xfrm>
            <a:off x="1689100" y="8537406"/>
            <a:ext cx="21005801" cy="3908594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368300" indent="-368300" defTabSz="478790">
              <a:spcBef>
                <a:spcPts val="3400"/>
              </a:spcBef>
              <a:defRPr sz="2784"/>
            </a:pPr>
            <a:r>
              <a:t>We aim to predict whether a woman is susceptible to experience domestic violence</a:t>
            </a:r>
          </a:p>
          <a:p>
            <a:pPr marL="368300" indent="-368300" defTabSz="478790">
              <a:spcBef>
                <a:spcPts val="3400"/>
              </a:spcBef>
              <a:defRPr sz="2784"/>
            </a:pPr>
            <a:r>
              <a:t>We want a diagnostic test that can be performed in less than two minutes either automatically, on paper, or given by a non-expert.</a:t>
            </a:r>
          </a:p>
          <a:p>
            <a:pPr marL="368300" indent="-368300" defTabSz="478790">
              <a:spcBef>
                <a:spcPts val="3400"/>
              </a:spcBef>
              <a:defRPr sz="2784"/>
            </a:pPr>
            <a:r>
              <a:t>We chose a decision-tree for its “white-box” approach. The decision-tree proposes a short series of questions. Each new question is personalized in function of the previous answer, so that the size of the questionnaire can be really small. </a:t>
            </a:r>
          </a:p>
          <a:p>
            <a:pPr marL="368300" indent="-368300" defTabSz="478790">
              <a:spcBef>
                <a:spcPts val="3400"/>
              </a:spcBef>
              <a:defRPr sz="2784"/>
            </a:pPr>
            <a:r>
              <a:t>We obtain reasonnably good results by asking less than five questions</a:t>
            </a:r>
          </a:p>
        </p:txBody>
      </p:sp>
      <p:pic>
        <p:nvPicPr>
          <p:cNvPr id="151" name="Screen Shot 2021-03-12 at 11.41.17.png" descr="Screen Shot 2021-03-12 at 11.41.1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498" y="2633989"/>
            <a:ext cx="11278347" cy="5399105"/>
          </a:xfrm>
          <a:prstGeom prst="rect">
            <a:avLst/>
          </a:prstGeom>
          <a:ln w="12700">
            <a:miter lim="400000"/>
          </a:ln>
        </p:spPr>
      </p:pic>
      <p:sp>
        <p:nvSpPr>
          <p:cNvPr id="152" name="Of course the final graph will be cleaner"/>
          <p:cNvSpPr txBox="1"/>
          <p:nvPr/>
        </p:nvSpPr>
        <p:spPr>
          <a:xfrm>
            <a:off x="14203839" y="2843289"/>
            <a:ext cx="7344538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Of course the final graph will be cleaner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Conclus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Conclusion</a:t>
            </a:r>
          </a:p>
        </p:txBody>
      </p:sp>
      <p:sp>
        <p:nvSpPr>
          <p:cNvPr id="155" name="Double-click to edit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E97DF8-314F-4D58-A13D-34F1AE4A79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78418" y="6526878"/>
            <a:ext cx="17193336" cy="7761546"/>
          </a:xfrm>
        </p:spPr>
        <p:txBody>
          <a:bodyPr/>
          <a:lstStyle/>
          <a:p>
            <a:r>
              <a:rPr lang="en-GB" dirty="0"/>
              <a:t>Investigate the </a:t>
            </a:r>
            <a:r>
              <a:rPr lang="en-GB" b="1" dirty="0">
                <a:solidFill>
                  <a:schemeClr val="accent2">
                    <a:lumMod val="75000"/>
                  </a:schemeClr>
                </a:solidFill>
              </a:rPr>
              <a:t>acceptance vs the experience</a:t>
            </a:r>
            <a:r>
              <a:rPr lang="en-GB" dirty="0"/>
              <a:t> of domestic violence</a:t>
            </a:r>
          </a:p>
          <a:p>
            <a:endParaRPr lang="en-GB" sz="1000" dirty="0"/>
          </a:p>
          <a:p>
            <a:r>
              <a:rPr lang="en-GB" dirty="0"/>
              <a:t>Determine the </a:t>
            </a:r>
            <a:r>
              <a:rPr lang="en-GB" b="1" dirty="0">
                <a:solidFill>
                  <a:schemeClr val="accent2">
                    <a:lumMod val="75000"/>
                  </a:schemeClr>
                </a:solidFill>
              </a:rPr>
              <a:t>controlling factors </a:t>
            </a:r>
            <a:r>
              <a:rPr lang="en-GB" dirty="0"/>
              <a:t>of domestic violence</a:t>
            </a:r>
          </a:p>
          <a:p>
            <a:endParaRPr lang="en-GB" sz="1000" dirty="0"/>
          </a:p>
          <a:p>
            <a:r>
              <a:rPr lang="en-GB" dirty="0"/>
              <a:t>Develop a tool that would </a:t>
            </a:r>
            <a:r>
              <a:rPr lang="en-GB" b="1" dirty="0">
                <a:solidFill>
                  <a:schemeClr val="accent2">
                    <a:lumMod val="75000"/>
                  </a:schemeClr>
                </a:solidFill>
              </a:rPr>
              <a:t>quickly and efficiently identify women who are at risk</a:t>
            </a:r>
            <a:r>
              <a:rPr lang="en-GB" dirty="0"/>
              <a:t> of domestic violence</a:t>
            </a:r>
          </a:p>
        </p:txBody>
      </p:sp>
      <p:grpSp>
        <p:nvGrpSpPr>
          <p:cNvPr id="5" name="Group">
            <a:extLst>
              <a:ext uri="{FF2B5EF4-FFF2-40B4-BE49-F238E27FC236}">
                <a16:creationId xmlns:a16="http://schemas.microsoft.com/office/drawing/2014/main" id="{583AC9E6-C706-4B73-B672-B96AD596FE5D}"/>
              </a:ext>
            </a:extLst>
          </p:cNvPr>
          <p:cNvGrpSpPr/>
          <p:nvPr/>
        </p:nvGrpSpPr>
        <p:grpSpPr>
          <a:xfrm>
            <a:off x="-152400" y="-95250"/>
            <a:ext cx="15207389" cy="4786201"/>
            <a:chOff x="0" y="0"/>
            <a:chExt cx="15207388" cy="4786200"/>
          </a:xfrm>
        </p:grpSpPr>
        <p:pic>
          <p:nvPicPr>
            <p:cNvPr id="6" name="Screen Shot 2021-03-12 at 10.50.00.png" descr="Screen Shot 2021-03-12 at 10.50.00.png">
              <a:extLst>
                <a:ext uri="{FF2B5EF4-FFF2-40B4-BE49-F238E27FC236}">
                  <a16:creationId xmlns:a16="http://schemas.microsoft.com/office/drawing/2014/main" id="{4F71AAC7-7685-4B7D-80A7-814638CAD5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3434"/>
            <a:stretch>
              <a:fillRect/>
            </a:stretch>
          </p:blipFill>
          <p:spPr>
            <a:xfrm>
              <a:off x="147342" y="87200"/>
              <a:ext cx="15060047" cy="46990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" name="Screen Shot 2021-03-12 at 10.49.44.png" descr="Screen Shot 2021-03-12 at 10.49.44.png">
              <a:extLst>
                <a:ext uri="{FF2B5EF4-FFF2-40B4-BE49-F238E27FC236}">
                  <a16:creationId xmlns:a16="http://schemas.microsoft.com/office/drawing/2014/main" id="{745F2C90-7653-49DB-80A4-16D1B683E9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5203400" cy="151609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9" name="Distribution of acceptance vs experience of violence">
            <a:extLst>
              <a:ext uri="{FF2B5EF4-FFF2-40B4-BE49-F238E27FC236}">
                <a16:creationId xmlns:a16="http://schemas.microsoft.com/office/drawing/2014/main" id="{7F6A78C1-295B-44B7-A00B-D6186B54828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78418" y="5206078"/>
            <a:ext cx="17466732" cy="2641600"/>
          </a:xfrm>
          <a:prstGeom prst="rect">
            <a:avLst/>
          </a:prstGeom>
        </p:spPr>
        <p:txBody>
          <a:bodyPr>
            <a:normAutofit/>
          </a:bodyPr>
          <a:lstStyle>
            <a:lvl1pPr defTabSz="520065">
              <a:defRPr sz="7056"/>
            </a:lvl1pPr>
          </a:lstStyle>
          <a:p>
            <a:r>
              <a:rPr lang="en-GB" sz="5400" dirty="0"/>
              <a:t>Using data provided by the DHS Program we wanted to:</a:t>
            </a:r>
            <a:endParaRPr sz="5400" dirty="0"/>
          </a:p>
        </p:txBody>
      </p:sp>
    </p:spTree>
    <p:extLst>
      <p:ext uri="{BB962C8B-B14F-4D97-AF65-F5344CB8AC3E}">
        <p14:creationId xmlns:p14="http://schemas.microsoft.com/office/powerpoint/2010/main" val="3355873770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Distribution of acceptance vs experience of violence"/>
          <p:cNvSpPr txBox="1">
            <a:spLocks noGrp="1"/>
          </p:cNvSpPr>
          <p:nvPr>
            <p:ph type="title"/>
          </p:nvPr>
        </p:nvSpPr>
        <p:spPr>
          <a:xfrm>
            <a:off x="0" y="4610439"/>
            <a:ext cx="17193336" cy="2641600"/>
          </a:xfrm>
          <a:prstGeom prst="rect">
            <a:avLst/>
          </a:prstGeom>
        </p:spPr>
        <p:txBody>
          <a:bodyPr>
            <a:normAutofit/>
          </a:bodyPr>
          <a:lstStyle>
            <a:lvl1pPr defTabSz="520065">
              <a:defRPr sz="7056"/>
            </a:lvl1pPr>
          </a:lstStyle>
          <a:p>
            <a:r>
              <a:rPr lang="en-GB" sz="6000" dirty="0"/>
              <a:t>DHS Program data for acceptance and experience of domestic violence</a:t>
            </a:r>
            <a:endParaRPr sz="6000" dirty="0"/>
          </a:p>
        </p:txBody>
      </p:sp>
      <p:sp>
        <p:nvSpPr>
          <p:cNvPr id="124" name="Acceptance: % of yes to at least one answer of:"/>
          <p:cNvSpPr txBox="1">
            <a:spLocks noGrp="1"/>
          </p:cNvSpPr>
          <p:nvPr>
            <p:ph type="body" idx="1"/>
          </p:nvPr>
        </p:nvSpPr>
        <p:spPr>
          <a:xfrm>
            <a:off x="-16727" y="6656538"/>
            <a:ext cx="9370277" cy="1767428"/>
          </a:xfrm>
          <a:prstGeom prst="rect">
            <a:avLst/>
          </a:prstGeom>
        </p:spPr>
        <p:txBody>
          <a:bodyPr/>
          <a:lstStyle/>
          <a:p>
            <a:r>
              <a:rPr dirty="0"/>
              <a:t>Acceptance: % of yes to at least one answer of:</a:t>
            </a:r>
          </a:p>
        </p:txBody>
      </p:sp>
      <p:pic>
        <p:nvPicPr>
          <p:cNvPr id="125" name="Screen Shot 2021-03-12 at 10.54.16.png" descr="Screen Shot 2021-03-12 at 10.54.1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57476"/>
            <a:ext cx="11608859" cy="2101526"/>
          </a:xfrm>
          <a:prstGeom prst="rect">
            <a:avLst/>
          </a:prstGeom>
          <a:ln w="12700">
            <a:miter lim="400000"/>
          </a:ln>
        </p:spPr>
      </p:pic>
      <p:pic>
        <p:nvPicPr>
          <p:cNvPr id="126" name="Screen Shot 2021-03-12 at 10.54.36.png" descr="Screen Shot 2021-03-12 at 10.54.3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24811" y="7942764"/>
            <a:ext cx="7966299" cy="581133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30" name="Group"/>
          <p:cNvGrpSpPr/>
          <p:nvPr/>
        </p:nvGrpSpPr>
        <p:grpSpPr>
          <a:xfrm>
            <a:off x="-164069" y="-99923"/>
            <a:ext cx="15207390" cy="4786202"/>
            <a:chOff x="38100" y="0"/>
            <a:chExt cx="15207389" cy="4786201"/>
          </a:xfrm>
        </p:grpSpPr>
        <p:pic>
          <p:nvPicPr>
            <p:cNvPr id="128" name="Screen Shot 2021-03-12 at 10.50.00.png" descr="Screen Shot 2021-03-12 at 10.50.00.png"/>
            <p:cNvPicPr>
              <a:picLocks noChangeAspect="1"/>
            </p:cNvPicPr>
            <p:nvPr/>
          </p:nvPicPr>
          <p:blipFill>
            <a:blip r:embed="rId4"/>
            <a:srcRect l="3434"/>
            <a:stretch>
              <a:fillRect/>
            </a:stretch>
          </p:blipFill>
          <p:spPr>
            <a:xfrm>
              <a:off x="185442" y="87200"/>
              <a:ext cx="15060047" cy="46990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9" name="Screen Shot 2021-03-12 at 10.49.44.png" descr="Screen Shot 2021-03-12 at 10.49.44.pn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8100" y="0"/>
              <a:ext cx="5203400" cy="151609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2" name="Acceptance: % of yes to at least one answer of:">
            <a:extLst>
              <a:ext uri="{FF2B5EF4-FFF2-40B4-BE49-F238E27FC236}">
                <a16:creationId xmlns:a16="http://schemas.microsoft.com/office/drawing/2014/main" id="{E7808A1C-5C31-4007-91F9-F002DBBF8BBE}"/>
              </a:ext>
            </a:extLst>
          </p:cNvPr>
          <p:cNvSpPr txBox="1">
            <a:spLocks/>
          </p:cNvSpPr>
          <p:nvPr/>
        </p:nvSpPr>
        <p:spPr>
          <a:xfrm>
            <a:off x="12192000" y="6590048"/>
            <a:ext cx="9370277" cy="17674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685800" indent="-685800" algn="l" defTabSz="914400" rtl="0" eaLnBrk="1" latinLnBrk="0" hangingPunct="1"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4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485900" indent="-571500" algn="l" defTabSz="914400" rtl="0" eaLnBrk="1" latinLnBrk="0" hangingPunct="1"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4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914400" rtl="0" eaLnBrk="1" latinLnBrk="0" hangingPunct="1"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4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914400" rtl="0" eaLnBrk="1" latinLnBrk="0" hangingPunct="1"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4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914400" rtl="0" eaLnBrk="1" latinLnBrk="0" hangingPunct="1"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4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914400" rtl="0" eaLnBrk="1" latinLnBrk="0" hangingPunct="1"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914400" rtl="0" eaLnBrk="1" latinLnBrk="0" hangingPunct="1"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914400" rtl="0" eaLnBrk="1" latinLnBrk="0" hangingPunct="1"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914400" rtl="0" eaLnBrk="1" latinLnBrk="0" hangingPunct="1"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Experience: % of yes to at least one answer of: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Distribution of acceptance and experience of domestic violence"/>
          <p:cNvSpPr txBox="1">
            <a:spLocks noGrp="1"/>
          </p:cNvSpPr>
          <p:nvPr>
            <p:ph type="title"/>
          </p:nvPr>
        </p:nvSpPr>
        <p:spPr>
          <a:xfrm>
            <a:off x="220030" y="347344"/>
            <a:ext cx="19782470" cy="2641600"/>
          </a:xfrm>
          <a:prstGeom prst="rect">
            <a:avLst/>
          </a:prstGeom>
        </p:spPr>
        <p:txBody>
          <a:bodyPr/>
          <a:lstStyle>
            <a:lvl1pPr defTabSz="520065">
              <a:defRPr sz="7056"/>
            </a:lvl1pPr>
          </a:lstStyle>
          <a:p>
            <a:r>
              <a:rPr lang="en-GB" dirty="0"/>
              <a:t>Acceptance</a:t>
            </a:r>
            <a:r>
              <a:rPr dirty="0"/>
              <a:t> </a:t>
            </a:r>
            <a:r>
              <a:rPr lang="en-GB"/>
              <a:t>vs</a:t>
            </a:r>
            <a:r>
              <a:t> </a:t>
            </a:r>
            <a:r>
              <a:rPr dirty="0"/>
              <a:t>experience of domestic violence</a:t>
            </a:r>
          </a:p>
        </p:txBody>
      </p:sp>
      <p:sp>
        <p:nvSpPr>
          <p:cNvPr id="138" name="Take-away message for this slide. e.g.…"/>
          <p:cNvSpPr txBox="1">
            <a:spLocks noGrp="1"/>
          </p:cNvSpPr>
          <p:nvPr>
            <p:ph type="body" idx="1"/>
          </p:nvPr>
        </p:nvSpPr>
        <p:spPr>
          <a:xfrm>
            <a:off x="755650" y="10311706"/>
            <a:ext cx="21005801" cy="3496945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311150" indent="-311150" defTabSz="404495">
              <a:spcBef>
                <a:spcPts val="2800"/>
              </a:spcBef>
              <a:defRPr sz="2352"/>
            </a:pPr>
            <a:r>
              <a:rPr lang="en-GB" sz="3600" dirty="0"/>
              <a:t> Domestic violence is </a:t>
            </a:r>
            <a:r>
              <a:rPr lang="en-GB" sz="3600" b="1" dirty="0">
                <a:solidFill>
                  <a:schemeClr val="accent2">
                    <a:lumMod val="75000"/>
                  </a:schemeClr>
                </a:solidFill>
              </a:rPr>
              <a:t>widespread</a:t>
            </a:r>
            <a:r>
              <a:rPr lang="en-GB" sz="3600" dirty="0"/>
              <a:t> amongst the countries surveyed by the DHS</a:t>
            </a:r>
          </a:p>
          <a:p>
            <a:pPr marL="311150" indent="-311150" defTabSz="404495">
              <a:spcBef>
                <a:spcPts val="2800"/>
              </a:spcBef>
              <a:defRPr sz="2352"/>
            </a:pPr>
            <a:r>
              <a:rPr lang="en-GB" sz="3600" dirty="0"/>
              <a:t> On average across all countries </a:t>
            </a:r>
            <a:r>
              <a:rPr lang="en-GB" sz="3600" b="1" dirty="0">
                <a:solidFill>
                  <a:schemeClr val="accent2">
                    <a:lumMod val="75000"/>
                  </a:schemeClr>
                </a:solidFill>
              </a:rPr>
              <a:t>26% of women </a:t>
            </a:r>
            <a:r>
              <a:rPr lang="en-GB" sz="3600" dirty="0"/>
              <a:t>surveyed have experienced physical and/or sexual domestic violence</a:t>
            </a:r>
            <a:endParaRPr sz="3600" dirty="0"/>
          </a:p>
          <a:p>
            <a:pPr marL="311150" indent="-311150" defTabSz="404495">
              <a:spcBef>
                <a:spcPts val="2800"/>
              </a:spcBef>
              <a:defRPr sz="2352"/>
            </a:pPr>
            <a:r>
              <a:rPr sz="3600" dirty="0"/>
              <a:t> </a:t>
            </a:r>
            <a:r>
              <a:rPr lang="en-GB" sz="3600" dirty="0"/>
              <a:t>Overall </a:t>
            </a:r>
            <a:r>
              <a:rPr lang="en-GB" sz="3600" b="1" dirty="0">
                <a:solidFill>
                  <a:schemeClr val="accent2">
                    <a:lumMod val="75000"/>
                  </a:schemeClr>
                </a:solidFill>
              </a:rPr>
              <a:t>more women than men </a:t>
            </a:r>
            <a:r>
              <a:rPr lang="en-GB" sz="3600" dirty="0"/>
              <a:t>agreed that domestic violence was acceptable in certain circumstance</a:t>
            </a:r>
            <a:endParaRPr sz="3600" dirty="0"/>
          </a:p>
        </p:txBody>
      </p:sp>
      <p:pic>
        <p:nvPicPr>
          <p:cNvPr id="136" name="Boxplot_acceptability_vs_experienced_vs_gender.pdf" descr="Boxplot_acceptability_vs_experienced_vs_gende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0858" y="1820544"/>
            <a:ext cx="8491162" cy="8491162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E3A02DA-1532-3346-A845-34E6F0FA53F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97" t="14780" r="11787" b="27374"/>
          <a:stretch/>
        </p:blipFill>
        <p:spPr>
          <a:xfrm>
            <a:off x="-690741" y="2107852"/>
            <a:ext cx="16281827" cy="849116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634D1A6-36A9-1943-9018-1468EB45108D}"/>
              </a:ext>
            </a:extLst>
          </p:cNvPr>
          <p:cNvSpPr txBox="1"/>
          <p:nvPr/>
        </p:nvSpPr>
        <p:spPr>
          <a:xfrm>
            <a:off x="401444" y="2022108"/>
            <a:ext cx="3087911" cy="1384995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GB" sz="3200" dirty="0"/>
              <a:t>A</a:t>
            </a:r>
            <a:r>
              <a:rPr lang="en-BE" sz="3200" dirty="0"/>
              <a:t>cceptance</a:t>
            </a:r>
          </a:p>
          <a:p>
            <a:pPr algn="ctr"/>
            <a:endParaRPr lang="en-BE" dirty="0"/>
          </a:p>
          <a:p>
            <a:r>
              <a:rPr lang="en-BE" sz="3200" dirty="0"/>
              <a:t>Experience</a:t>
            </a:r>
          </a:p>
        </p:txBody>
      </p:sp>
      <p:pic>
        <p:nvPicPr>
          <p:cNvPr id="5" name="Picture 4" descr="Shape&#10;&#10;Description automatically generated with medium confidence">
            <a:extLst>
              <a:ext uri="{FF2B5EF4-FFF2-40B4-BE49-F238E27FC236}">
                <a16:creationId xmlns:a16="http://schemas.microsoft.com/office/drawing/2014/main" id="{DDB6D9E4-1E2C-D04D-9368-720A78FB33E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08" t="27093" r="84835" b="59601"/>
          <a:stretch/>
        </p:blipFill>
        <p:spPr>
          <a:xfrm>
            <a:off x="2789804" y="2063522"/>
            <a:ext cx="690024" cy="629790"/>
          </a:xfrm>
          <a:prstGeom prst="rect">
            <a:avLst/>
          </a:prstGeom>
        </p:spPr>
      </p:pic>
      <p:pic>
        <p:nvPicPr>
          <p:cNvPr id="11" name="Picture 10" descr="Shape&#10;&#10;Description automatically generated with medium confidence">
            <a:extLst>
              <a:ext uri="{FF2B5EF4-FFF2-40B4-BE49-F238E27FC236}">
                <a16:creationId xmlns:a16="http://schemas.microsoft.com/office/drawing/2014/main" id="{156272E9-D44D-7246-9A92-A0475CF43E5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85" t="44451" r="84835" b="42244"/>
          <a:stretch/>
        </p:blipFill>
        <p:spPr>
          <a:xfrm>
            <a:off x="2780276" y="2759793"/>
            <a:ext cx="709079" cy="62979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Line"/>
          <p:cNvSpPr/>
          <p:nvPr/>
        </p:nvSpPr>
        <p:spPr>
          <a:xfrm flipV="1">
            <a:off x="7767594" y="12669478"/>
            <a:ext cx="1004715" cy="548820"/>
          </a:xfrm>
          <a:prstGeom prst="line">
            <a:avLst/>
          </a:prstGeom>
          <a:ln w="1016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F9C2ECFF-8D8D-4F01-AAB3-E8B997092F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4384000" cy="13595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08E87946-E7C3-9B4E-80F4-2F12975733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2265038"/>
              </p:ext>
            </p:extLst>
          </p:nvPr>
        </p:nvGraphicFramePr>
        <p:xfrm>
          <a:off x="2316358" y="1529626"/>
          <a:ext cx="15311840" cy="95334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B34ABAAD-A65D-0D47-B846-A2262867138A}"/>
              </a:ext>
            </a:extLst>
          </p:cNvPr>
          <p:cNvSpPr txBox="1"/>
          <p:nvPr/>
        </p:nvSpPr>
        <p:spPr>
          <a:xfrm>
            <a:off x="9546400" y="5388419"/>
            <a:ext cx="206262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Received Both</a:t>
            </a:r>
          </a:p>
          <a:p>
            <a:r>
              <a:rPr lang="en-US" sz="4800" b="1" dirty="0"/>
              <a:t>2.84%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E9D0926-D183-3C4F-A168-2D54964B6F4C}"/>
                  </a:ext>
                </a:extLst>
              </p:cNvPr>
              <p:cNvSpPr txBox="1"/>
              <p:nvPr/>
            </p:nvSpPr>
            <p:spPr>
              <a:xfrm>
                <a:off x="6669594" y="9056428"/>
                <a:ext cx="17454586" cy="17543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7200" b="1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𝟔𝟐</m:t>
                      </m:r>
                      <m:r>
                        <a:rPr lang="en-GB" sz="7200" b="1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GB" sz="7200" b="1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𝟗𝟔</m:t>
                      </m:r>
                      <m:r>
                        <a:rPr lang="en-GB" sz="7200" b="1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% </m:t>
                      </m:r>
                    </m:oMath>
                  </m:oMathPara>
                </a14:m>
                <a:endParaRPr lang="en-US" sz="3600" b="1" dirty="0">
                  <a:solidFill>
                    <a:schemeClr val="accent2">
                      <a:lumMod val="75000"/>
                    </a:schemeClr>
                  </a:solidFill>
                </a:endParaRPr>
              </a:p>
              <a:p>
                <a:r>
                  <a:rPr lang="en-US" sz="3600" dirty="0"/>
                  <a:t>Probability of Experiencing Emotional violence </a:t>
                </a:r>
                <a:r>
                  <a:rPr lang="en-US" sz="3600" b="1" u="sng" dirty="0"/>
                  <a:t>after</a:t>
                </a:r>
                <a:r>
                  <a:rPr lang="en-US" sz="3600" dirty="0"/>
                  <a:t> experiencing physical violence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E9D0926-D183-3C4F-A168-2D54964B6F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9594" y="9056428"/>
                <a:ext cx="17454586" cy="1754326"/>
              </a:xfrm>
              <a:prstGeom prst="rect">
                <a:avLst/>
              </a:prstGeom>
              <a:blipFill>
                <a:blip r:embed="rId7"/>
                <a:stretch>
                  <a:fillRect l="-1048" r="-314" b="-1289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369987F1-8C10-4247-839B-BD9E52999265}"/>
              </a:ext>
            </a:extLst>
          </p:cNvPr>
          <p:cNvSpPr txBox="1"/>
          <p:nvPr/>
        </p:nvSpPr>
        <p:spPr>
          <a:xfrm>
            <a:off x="6669594" y="11752946"/>
            <a:ext cx="1754317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solidFill>
                  <a:schemeClr val="accent2">
                    <a:lumMod val="75000"/>
                  </a:schemeClr>
                </a:solidFill>
              </a:rPr>
              <a:t>28.61% </a:t>
            </a:r>
          </a:p>
          <a:p>
            <a:r>
              <a:rPr lang="en-US" sz="3600" dirty="0"/>
              <a:t>Probability of Experiencing physical violence </a:t>
            </a:r>
            <a:r>
              <a:rPr lang="en-US" sz="3600" b="1" u="sng" dirty="0"/>
              <a:t>after</a:t>
            </a:r>
            <a:r>
              <a:rPr lang="en-US" sz="3600" dirty="0"/>
              <a:t> experiencing emotional violence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9B151D3-AA4F-9642-8554-18802EA879F1}"/>
                  </a:ext>
                </a:extLst>
              </p:cNvPr>
              <p:cNvSpPr txBox="1"/>
              <p:nvPr/>
            </p:nvSpPr>
            <p:spPr>
              <a:xfrm>
                <a:off x="1119783" y="9402997"/>
                <a:ext cx="4464876" cy="11534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GB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600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e>
                          <m:r>
                            <a:rPr lang="en-GB" sz="36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GB" sz="36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3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6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GB" sz="3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36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GB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∩</m:t>
                              </m:r>
                              <m:r>
                                <a:rPr lang="en-GB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num>
                        <m:den>
                          <m:r>
                            <a:rPr lang="en-GB" sz="36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GB" sz="3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36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den>
                      </m:f>
                      <m:r>
                        <a:rPr lang="en-GB" sz="3600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9B151D3-AA4F-9642-8554-18802EA879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9783" y="9402997"/>
                <a:ext cx="4464876" cy="115345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3BB812D9-355F-0543-B941-B4F797DC4952}"/>
              </a:ext>
            </a:extLst>
          </p:cNvPr>
          <p:cNvSpPr txBox="1"/>
          <p:nvPr/>
        </p:nvSpPr>
        <p:spPr>
          <a:xfrm>
            <a:off x="1820616" y="10974401"/>
            <a:ext cx="46313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BAYES’ Theorem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FC1583F-4A20-3142-9837-5D864D277A2D}"/>
                  </a:ext>
                </a:extLst>
              </p:cNvPr>
              <p:cNvSpPr txBox="1"/>
              <p:nvPr/>
            </p:nvSpPr>
            <p:spPr>
              <a:xfrm>
                <a:off x="1119782" y="12099515"/>
                <a:ext cx="5171544" cy="11534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GB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6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e>
                          <m:r>
                            <a:rPr lang="en-GB" sz="3600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GB" sz="36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3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6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GB" sz="3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GB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GB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n-GB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  <m:r>
                            <a:rPr lang="en-GB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en-GB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GB" sz="36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GB" sz="3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3600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den>
                      </m:f>
                      <m:r>
                        <a:rPr lang="en-GB" sz="3600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FC1583F-4A20-3142-9837-5D864D277A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9782" y="12099515"/>
                <a:ext cx="5171544" cy="115345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Distribution of acceptance and experience of domestic violence">
            <a:extLst>
              <a:ext uri="{FF2B5EF4-FFF2-40B4-BE49-F238E27FC236}">
                <a16:creationId xmlns:a16="http://schemas.microsoft.com/office/drawing/2014/main" id="{BB169B80-C4DE-4CD2-8866-183D5E3D322B}"/>
              </a:ext>
            </a:extLst>
          </p:cNvPr>
          <p:cNvSpPr txBox="1">
            <a:spLocks/>
          </p:cNvSpPr>
          <p:nvPr/>
        </p:nvSpPr>
        <p:spPr>
          <a:xfrm>
            <a:off x="200980" y="205967"/>
            <a:ext cx="19630070" cy="2641600"/>
          </a:xfrm>
          <a:prstGeom prst="rect">
            <a:avLst/>
          </a:prstGeom>
        </p:spPr>
        <p:txBody>
          <a:bodyPr/>
          <a:lstStyle>
            <a:lvl1pPr algn="l" defTabSz="520065" rtl="0" eaLnBrk="1" latinLnBrk="0" hangingPunct="1">
              <a:spcBef>
                <a:spcPct val="0"/>
              </a:spcBef>
              <a:buNone/>
              <a:defRPr sz="7056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dirty="0"/>
              <a:t>Probabilities for </a:t>
            </a:r>
            <a:r>
              <a:rPr lang="en-GB" b="1" dirty="0"/>
              <a:t>experiencing</a:t>
            </a:r>
            <a:r>
              <a:rPr lang="en-GB" dirty="0"/>
              <a:t> types of domestic violence</a:t>
            </a:r>
          </a:p>
        </p:txBody>
      </p:sp>
      <p:sp>
        <p:nvSpPr>
          <p:cNvPr id="15" name="Distribution of acceptance and experience of domestic violence">
            <a:extLst>
              <a:ext uri="{FF2B5EF4-FFF2-40B4-BE49-F238E27FC236}">
                <a16:creationId xmlns:a16="http://schemas.microsoft.com/office/drawing/2014/main" id="{B94F88EC-D8D9-47B2-ACAD-C595A0799586}"/>
              </a:ext>
            </a:extLst>
          </p:cNvPr>
          <p:cNvSpPr txBox="1">
            <a:spLocks/>
          </p:cNvSpPr>
          <p:nvPr/>
        </p:nvSpPr>
        <p:spPr>
          <a:xfrm>
            <a:off x="200980" y="2527770"/>
            <a:ext cx="9011478" cy="1384361"/>
          </a:xfrm>
          <a:prstGeom prst="rect">
            <a:avLst/>
          </a:prstGeom>
        </p:spPr>
        <p:txBody>
          <a:bodyPr/>
          <a:lstStyle>
            <a:lvl1pPr algn="l" defTabSz="520065" rtl="0" eaLnBrk="1" latinLnBrk="0" hangingPunct="1">
              <a:spcBef>
                <a:spcPct val="0"/>
              </a:spcBef>
              <a:buNone/>
              <a:defRPr sz="7056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b="1" dirty="0"/>
              <a:t>Case Study 1 - BENIN</a:t>
            </a:r>
          </a:p>
        </p:txBody>
      </p:sp>
    </p:spTree>
    <p:extLst>
      <p:ext uri="{BB962C8B-B14F-4D97-AF65-F5344CB8AC3E}">
        <p14:creationId xmlns:p14="http://schemas.microsoft.com/office/powerpoint/2010/main" val="28134414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56A6DA20-5E06-534B-9E9F-8D2A5AA7934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95028491"/>
              </p:ext>
            </p:extLst>
          </p:nvPr>
        </p:nvGraphicFramePr>
        <p:xfrm>
          <a:off x="-2283412" y="638706"/>
          <a:ext cx="15311840" cy="95334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91880E2A-F013-5641-BAA9-036C63E2F9C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78208818"/>
              </p:ext>
            </p:extLst>
          </p:nvPr>
        </p:nvGraphicFramePr>
        <p:xfrm>
          <a:off x="8557810" y="638706"/>
          <a:ext cx="15311840" cy="95334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9F0E83E-1276-CB40-84BC-26A1527807F2}"/>
                  </a:ext>
                </a:extLst>
              </p:cNvPr>
              <p:cNvSpPr txBox="1"/>
              <p:nvPr/>
            </p:nvSpPr>
            <p:spPr>
              <a:xfrm>
                <a:off x="786548" y="10210347"/>
                <a:ext cx="10627688" cy="26776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7200" b="1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𝟒𝟎</m:t>
                      </m:r>
                      <m:r>
                        <a:rPr lang="en-GB" sz="7200" b="1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GB" sz="7200" b="1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𝟔𝟐</m:t>
                      </m:r>
                      <m:r>
                        <a:rPr lang="en-GB" sz="7200" b="1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%</m:t>
                      </m:r>
                      <m:r>
                        <a:rPr lang="en-GB" sz="72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GB" sz="7200" dirty="0"/>
              </a:p>
              <a:p>
                <a:r>
                  <a:rPr lang="en-US" sz="4800" dirty="0"/>
                  <a:t>Probability of Accepting violence after experiencing </a:t>
                </a:r>
                <a:r>
                  <a:rPr lang="en-US" sz="4800" u="sng" dirty="0"/>
                  <a:t>emotional violence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9F0E83E-1276-CB40-84BC-26A1527807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548" y="10210347"/>
                <a:ext cx="10627688" cy="2677656"/>
              </a:xfrm>
              <a:prstGeom prst="rect">
                <a:avLst/>
              </a:prstGeom>
              <a:blipFill>
                <a:blip r:embed="rId12"/>
                <a:stretch>
                  <a:fillRect l="-2582" r="-2639" b="-1116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7D876C7-DF2B-6547-8D19-EF94FE99FC0E}"/>
                  </a:ext>
                </a:extLst>
              </p:cNvPr>
              <p:cNvSpPr txBox="1"/>
              <p:nvPr/>
            </p:nvSpPr>
            <p:spPr>
              <a:xfrm>
                <a:off x="12385786" y="10172174"/>
                <a:ext cx="10627688" cy="26776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7200" b="1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𝟒𝟕</m:t>
                      </m:r>
                      <m:r>
                        <a:rPr lang="en-GB" sz="7200" b="1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GB" sz="7200" b="1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𝟎𝟗</m:t>
                      </m:r>
                      <m:r>
                        <a:rPr lang="en-GB" sz="7200" b="1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%</m:t>
                      </m:r>
                      <m:r>
                        <a:rPr lang="en-GB" sz="72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GB" sz="7200" dirty="0"/>
              </a:p>
              <a:p>
                <a:r>
                  <a:rPr lang="en-US" sz="4800" dirty="0"/>
                  <a:t>Probability of Accepting violence after experiencing </a:t>
                </a:r>
                <a:r>
                  <a:rPr lang="en-US" sz="4800" u="sng" dirty="0"/>
                  <a:t>physical violence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7D876C7-DF2B-6547-8D19-EF94FE99FC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85786" y="10172174"/>
                <a:ext cx="10627688" cy="2677656"/>
              </a:xfrm>
              <a:prstGeom prst="rect">
                <a:avLst/>
              </a:prstGeom>
              <a:blipFill>
                <a:blip r:embed="rId13"/>
                <a:stretch>
                  <a:fillRect l="-2639" b="-1116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Distribution of acceptance and experience of domestic violence">
            <a:extLst>
              <a:ext uri="{FF2B5EF4-FFF2-40B4-BE49-F238E27FC236}">
                <a16:creationId xmlns:a16="http://schemas.microsoft.com/office/drawing/2014/main" id="{1D650AE0-64C8-4497-B57B-5FAF67A48F1A}"/>
              </a:ext>
            </a:extLst>
          </p:cNvPr>
          <p:cNvSpPr txBox="1">
            <a:spLocks/>
          </p:cNvSpPr>
          <p:nvPr/>
        </p:nvSpPr>
        <p:spPr>
          <a:xfrm>
            <a:off x="200980" y="184075"/>
            <a:ext cx="18144170" cy="2641600"/>
          </a:xfrm>
          <a:prstGeom prst="rect">
            <a:avLst/>
          </a:prstGeom>
        </p:spPr>
        <p:txBody>
          <a:bodyPr/>
          <a:lstStyle>
            <a:lvl1pPr algn="l" defTabSz="520065" rtl="0" eaLnBrk="1" latinLnBrk="0" hangingPunct="1">
              <a:spcBef>
                <a:spcPct val="0"/>
              </a:spcBef>
              <a:buNone/>
              <a:defRPr sz="7056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dirty="0"/>
              <a:t>Probabilities for </a:t>
            </a:r>
            <a:r>
              <a:rPr lang="en-GB" b="1" dirty="0"/>
              <a:t>accepting</a:t>
            </a:r>
            <a:r>
              <a:rPr lang="en-GB" dirty="0"/>
              <a:t> types of domestic violence</a:t>
            </a:r>
          </a:p>
        </p:txBody>
      </p:sp>
      <p:sp>
        <p:nvSpPr>
          <p:cNvPr id="10" name="Distribution of acceptance and experience of domestic violence">
            <a:extLst>
              <a:ext uri="{FF2B5EF4-FFF2-40B4-BE49-F238E27FC236}">
                <a16:creationId xmlns:a16="http://schemas.microsoft.com/office/drawing/2014/main" id="{367B3660-5D7E-4721-9972-2B9B7B59FF4A}"/>
              </a:ext>
            </a:extLst>
          </p:cNvPr>
          <p:cNvSpPr txBox="1">
            <a:spLocks/>
          </p:cNvSpPr>
          <p:nvPr/>
        </p:nvSpPr>
        <p:spPr>
          <a:xfrm>
            <a:off x="200980" y="2527770"/>
            <a:ext cx="9011478" cy="1384361"/>
          </a:xfrm>
          <a:prstGeom prst="rect">
            <a:avLst/>
          </a:prstGeom>
        </p:spPr>
        <p:txBody>
          <a:bodyPr/>
          <a:lstStyle>
            <a:lvl1pPr algn="l" defTabSz="520065" rtl="0" eaLnBrk="1" latinLnBrk="0" hangingPunct="1">
              <a:spcBef>
                <a:spcPct val="0"/>
              </a:spcBef>
              <a:buNone/>
              <a:defRPr sz="7056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b="1" dirty="0"/>
              <a:t>Case Study 1 - BENIN</a:t>
            </a:r>
          </a:p>
        </p:txBody>
      </p:sp>
    </p:spTree>
    <p:extLst>
      <p:ext uri="{BB962C8B-B14F-4D97-AF65-F5344CB8AC3E}">
        <p14:creationId xmlns:p14="http://schemas.microsoft.com/office/powerpoint/2010/main" val="22771430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08E87946-E7C3-9B4E-80F4-2F12975733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62116819"/>
              </p:ext>
            </p:extLst>
          </p:nvPr>
        </p:nvGraphicFramePr>
        <p:xfrm>
          <a:off x="2849758" y="1653320"/>
          <a:ext cx="15311840" cy="95334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B34ABAAD-A65D-0D47-B846-A2262867138A}"/>
              </a:ext>
            </a:extLst>
          </p:cNvPr>
          <p:cNvSpPr txBox="1"/>
          <p:nvPr/>
        </p:nvSpPr>
        <p:spPr>
          <a:xfrm>
            <a:off x="10129380" y="5512113"/>
            <a:ext cx="206262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Received Both</a:t>
            </a:r>
          </a:p>
          <a:p>
            <a:r>
              <a:rPr lang="en-US" sz="4800" b="1" dirty="0"/>
              <a:t>9.36%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E9D0926-D183-3C4F-A168-2D54964B6F4C}"/>
                  </a:ext>
                </a:extLst>
              </p:cNvPr>
              <p:cNvSpPr txBox="1"/>
              <p:nvPr/>
            </p:nvSpPr>
            <p:spPr>
              <a:xfrm>
                <a:off x="6669594" y="9304078"/>
                <a:ext cx="17454586" cy="17543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7200" b="1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𝟓𝟎</m:t>
                      </m:r>
                      <m:r>
                        <a:rPr lang="en-GB" sz="7200" b="1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GB" sz="7200" b="1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𝟓𝟑</m:t>
                      </m:r>
                      <m:r>
                        <a:rPr lang="en-GB" sz="7200" b="1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% </m:t>
                      </m:r>
                    </m:oMath>
                  </m:oMathPara>
                </a14:m>
                <a:endParaRPr lang="en-US" sz="3600" b="1" dirty="0">
                  <a:solidFill>
                    <a:schemeClr val="accent2">
                      <a:lumMod val="75000"/>
                    </a:schemeClr>
                  </a:solidFill>
                </a:endParaRPr>
              </a:p>
              <a:p>
                <a:r>
                  <a:rPr lang="en-US" sz="3600" dirty="0"/>
                  <a:t>Probability of Experiencing Emotional violence </a:t>
                </a:r>
                <a:r>
                  <a:rPr lang="en-US" sz="3600" b="1" u="sng" dirty="0"/>
                  <a:t>after</a:t>
                </a:r>
                <a:r>
                  <a:rPr lang="en-US" sz="3600" dirty="0"/>
                  <a:t> experiencing physical violence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E9D0926-D183-3C4F-A168-2D54964B6F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9594" y="9304078"/>
                <a:ext cx="17454586" cy="1754326"/>
              </a:xfrm>
              <a:prstGeom prst="rect">
                <a:avLst/>
              </a:prstGeom>
              <a:blipFill>
                <a:blip r:embed="rId7"/>
                <a:stretch>
                  <a:fillRect l="-1048" r="-314" b="-125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369987F1-8C10-4247-839B-BD9E52999265}"/>
              </a:ext>
            </a:extLst>
          </p:cNvPr>
          <p:cNvSpPr txBox="1"/>
          <p:nvPr/>
        </p:nvSpPr>
        <p:spPr>
          <a:xfrm>
            <a:off x="6669594" y="11733896"/>
            <a:ext cx="1754317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solidFill>
                  <a:schemeClr val="accent2">
                    <a:lumMod val="75000"/>
                  </a:schemeClr>
                </a:solidFill>
              </a:rPr>
              <a:t>66.71% </a:t>
            </a:r>
          </a:p>
          <a:p>
            <a:r>
              <a:rPr lang="en-US" sz="3600" dirty="0"/>
              <a:t>Probability of Experiencing physical violence </a:t>
            </a:r>
            <a:r>
              <a:rPr lang="en-US" sz="3600" b="1" u="sng" dirty="0"/>
              <a:t>after</a:t>
            </a:r>
            <a:r>
              <a:rPr lang="en-US" sz="3600" dirty="0"/>
              <a:t> experiencing emotional violence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9B151D3-AA4F-9642-8554-18802EA879F1}"/>
                  </a:ext>
                </a:extLst>
              </p:cNvPr>
              <p:cNvSpPr txBox="1"/>
              <p:nvPr/>
            </p:nvSpPr>
            <p:spPr>
              <a:xfrm>
                <a:off x="1119783" y="9650647"/>
                <a:ext cx="4464876" cy="11534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GB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600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e>
                          <m:r>
                            <a:rPr lang="en-GB" sz="36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GB" sz="36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3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6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GB" sz="3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36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GB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∩</m:t>
                              </m:r>
                              <m:r>
                                <a:rPr lang="en-GB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num>
                        <m:den>
                          <m:r>
                            <a:rPr lang="en-GB" sz="36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GB" sz="3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36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den>
                      </m:f>
                      <m:r>
                        <a:rPr lang="en-GB" sz="3600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9B151D3-AA4F-9642-8554-18802EA879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9783" y="9650647"/>
                <a:ext cx="4464876" cy="115345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3BB812D9-355F-0543-B941-B4F797DC4952}"/>
              </a:ext>
            </a:extLst>
          </p:cNvPr>
          <p:cNvSpPr txBox="1"/>
          <p:nvPr/>
        </p:nvSpPr>
        <p:spPr>
          <a:xfrm>
            <a:off x="1820616" y="10955351"/>
            <a:ext cx="46313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BAYES’ Theorem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FC1583F-4A20-3142-9837-5D864D277A2D}"/>
                  </a:ext>
                </a:extLst>
              </p:cNvPr>
              <p:cNvSpPr txBox="1"/>
              <p:nvPr/>
            </p:nvSpPr>
            <p:spPr>
              <a:xfrm>
                <a:off x="1119782" y="12080465"/>
                <a:ext cx="5171544" cy="11534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GB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6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e>
                          <m:r>
                            <a:rPr lang="en-GB" sz="3600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GB" sz="36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3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6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GB" sz="3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GB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GB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n-GB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  <m:r>
                            <a:rPr lang="en-GB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en-GB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GB" sz="36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GB" sz="3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3600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den>
                      </m:f>
                      <m:r>
                        <a:rPr lang="en-GB" sz="3600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FC1583F-4A20-3142-9837-5D864D277A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9782" y="12080465"/>
                <a:ext cx="5171544" cy="115345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Distribution of acceptance and experience of domestic violence">
            <a:extLst>
              <a:ext uri="{FF2B5EF4-FFF2-40B4-BE49-F238E27FC236}">
                <a16:creationId xmlns:a16="http://schemas.microsoft.com/office/drawing/2014/main" id="{22815447-93D4-4E1D-9348-304143AD21C5}"/>
              </a:ext>
            </a:extLst>
          </p:cNvPr>
          <p:cNvSpPr txBox="1">
            <a:spLocks/>
          </p:cNvSpPr>
          <p:nvPr/>
        </p:nvSpPr>
        <p:spPr>
          <a:xfrm>
            <a:off x="200980" y="205967"/>
            <a:ext cx="19630070" cy="2641600"/>
          </a:xfrm>
          <a:prstGeom prst="rect">
            <a:avLst/>
          </a:prstGeom>
        </p:spPr>
        <p:txBody>
          <a:bodyPr/>
          <a:lstStyle>
            <a:lvl1pPr algn="l" defTabSz="520065" rtl="0" eaLnBrk="1" latinLnBrk="0" hangingPunct="1">
              <a:spcBef>
                <a:spcPct val="0"/>
              </a:spcBef>
              <a:buNone/>
              <a:defRPr sz="7056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dirty="0"/>
              <a:t>Probabilities for </a:t>
            </a:r>
            <a:r>
              <a:rPr lang="en-GB" b="1" dirty="0"/>
              <a:t>experiencing</a:t>
            </a:r>
            <a:r>
              <a:rPr lang="en-GB" dirty="0"/>
              <a:t> types of domestic violence</a:t>
            </a:r>
          </a:p>
        </p:txBody>
      </p:sp>
      <p:sp>
        <p:nvSpPr>
          <p:cNvPr id="15" name="Distribution of acceptance and experience of domestic violence">
            <a:extLst>
              <a:ext uri="{FF2B5EF4-FFF2-40B4-BE49-F238E27FC236}">
                <a16:creationId xmlns:a16="http://schemas.microsoft.com/office/drawing/2014/main" id="{37885677-FFE2-4847-86E8-8981A95A925C}"/>
              </a:ext>
            </a:extLst>
          </p:cNvPr>
          <p:cNvSpPr txBox="1">
            <a:spLocks/>
          </p:cNvSpPr>
          <p:nvPr/>
        </p:nvSpPr>
        <p:spPr>
          <a:xfrm>
            <a:off x="200980" y="2527770"/>
            <a:ext cx="9571670" cy="1384361"/>
          </a:xfrm>
          <a:prstGeom prst="rect">
            <a:avLst/>
          </a:prstGeom>
        </p:spPr>
        <p:txBody>
          <a:bodyPr/>
          <a:lstStyle>
            <a:lvl1pPr algn="l" defTabSz="520065" rtl="0" eaLnBrk="1" latinLnBrk="0" hangingPunct="1">
              <a:spcBef>
                <a:spcPct val="0"/>
              </a:spcBef>
              <a:buNone/>
              <a:defRPr sz="7056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b="1" dirty="0"/>
              <a:t>Case Study 2 - CONGO</a:t>
            </a:r>
          </a:p>
        </p:txBody>
      </p:sp>
    </p:spTree>
    <p:extLst>
      <p:ext uri="{BB962C8B-B14F-4D97-AF65-F5344CB8AC3E}">
        <p14:creationId xmlns:p14="http://schemas.microsoft.com/office/powerpoint/2010/main" val="1378224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56A6DA20-5E06-534B-9E9F-8D2A5AA7934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65808978"/>
              </p:ext>
            </p:extLst>
          </p:nvPr>
        </p:nvGraphicFramePr>
        <p:xfrm>
          <a:off x="-2283412" y="676806"/>
          <a:ext cx="15311840" cy="95334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91880E2A-F013-5641-BAA9-036C63E2F9C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38628355"/>
              </p:ext>
            </p:extLst>
          </p:nvPr>
        </p:nvGraphicFramePr>
        <p:xfrm>
          <a:off x="8519710" y="2266950"/>
          <a:ext cx="15311840" cy="95334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9F0E83E-1276-CB40-84BC-26A1527807F2}"/>
                  </a:ext>
                </a:extLst>
              </p:cNvPr>
              <p:cNvSpPr txBox="1"/>
              <p:nvPr/>
            </p:nvSpPr>
            <p:spPr>
              <a:xfrm>
                <a:off x="698831" y="10342561"/>
                <a:ext cx="10627688" cy="26776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7200" b="1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𝟖𝟔</m:t>
                      </m:r>
                      <m:r>
                        <a:rPr lang="en-GB" sz="7200" b="1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GB" sz="7200" b="1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𝟔𝟑</m:t>
                      </m:r>
                      <m:r>
                        <a:rPr lang="en-GB" sz="7200" b="1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%</m:t>
                      </m:r>
                      <m:r>
                        <a:rPr lang="en-GB" sz="72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GB" sz="7200" dirty="0">
                  <a:solidFill>
                    <a:srgbClr val="FF0000"/>
                  </a:solidFill>
                </a:endParaRPr>
              </a:p>
              <a:p>
                <a:r>
                  <a:rPr lang="en-US" sz="4800" dirty="0"/>
                  <a:t>Probability of Accepting violence after experiencing </a:t>
                </a:r>
                <a:r>
                  <a:rPr lang="en-US" sz="4800" u="sng" dirty="0"/>
                  <a:t>emotional violence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9F0E83E-1276-CB40-84BC-26A1527807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831" y="10342561"/>
                <a:ext cx="10627688" cy="2677656"/>
              </a:xfrm>
              <a:prstGeom prst="rect">
                <a:avLst/>
              </a:prstGeom>
              <a:blipFill>
                <a:blip r:embed="rId12"/>
                <a:stretch>
                  <a:fillRect l="-2639" r="-2582" b="-1116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7D876C7-DF2B-6547-8D19-EF94FE99FC0E}"/>
                  </a:ext>
                </a:extLst>
              </p:cNvPr>
              <p:cNvSpPr txBox="1"/>
              <p:nvPr/>
            </p:nvSpPr>
            <p:spPr>
              <a:xfrm>
                <a:off x="12060830" y="10342561"/>
                <a:ext cx="10627688" cy="26776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7200" b="1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𝟖𝟕</m:t>
                      </m:r>
                      <m:r>
                        <a:rPr lang="en-GB" sz="7200" b="1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GB" sz="7200" b="1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𝟐𝟒</m:t>
                      </m:r>
                      <m:r>
                        <a:rPr lang="en-GB" sz="7200" b="1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% </m:t>
                      </m:r>
                    </m:oMath>
                  </m:oMathPara>
                </a14:m>
                <a:endParaRPr lang="en-GB" sz="7200" b="1" dirty="0">
                  <a:solidFill>
                    <a:schemeClr val="accent2">
                      <a:lumMod val="75000"/>
                    </a:schemeClr>
                  </a:solidFill>
                </a:endParaRPr>
              </a:p>
              <a:p>
                <a:r>
                  <a:rPr lang="en-US" sz="4800" dirty="0"/>
                  <a:t>Probability of Accepting violence after experiencing </a:t>
                </a:r>
                <a:r>
                  <a:rPr lang="en-US" sz="4800" u="sng" dirty="0"/>
                  <a:t>physical violence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7D876C7-DF2B-6547-8D19-EF94FE99FC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60830" y="10342561"/>
                <a:ext cx="10627688" cy="2677656"/>
              </a:xfrm>
              <a:prstGeom prst="rect">
                <a:avLst/>
              </a:prstGeom>
              <a:blipFill>
                <a:blip r:embed="rId13"/>
                <a:stretch>
                  <a:fillRect l="-2580" b="-1116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Distribution of acceptance and experience of domestic violence">
            <a:extLst>
              <a:ext uri="{FF2B5EF4-FFF2-40B4-BE49-F238E27FC236}">
                <a16:creationId xmlns:a16="http://schemas.microsoft.com/office/drawing/2014/main" id="{87EDDC1D-AF0E-4580-9009-5D2DAE100555}"/>
              </a:ext>
            </a:extLst>
          </p:cNvPr>
          <p:cNvSpPr txBox="1">
            <a:spLocks/>
          </p:cNvSpPr>
          <p:nvPr/>
        </p:nvSpPr>
        <p:spPr>
          <a:xfrm>
            <a:off x="200980" y="184075"/>
            <a:ext cx="18144170" cy="2641600"/>
          </a:xfrm>
          <a:prstGeom prst="rect">
            <a:avLst/>
          </a:prstGeom>
        </p:spPr>
        <p:txBody>
          <a:bodyPr/>
          <a:lstStyle>
            <a:lvl1pPr algn="l" defTabSz="520065" rtl="0" eaLnBrk="1" latinLnBrk="0" hangingPunct="1">
              <a:spcBef>
                <a:spcPct val="0"/>
              </a:spcBef>
              <a:buNone/>
              <a:defRPr sz="7056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dirty="0"/>
              <a:t>Probabilities for </a:t>
            </a:r>
            <a:r>
              <a:rPr lang="en-GB" b="1" dirty="0"/>
              <a:t>accepting</a:t>
            </a:r>
            <a:r>
              <a:rPr lang="en-GB" dirty="0"/>
              <a:t> types of domestic violence</a:t>
            </a:r>
          </a:p>
        </p:txBody>
      </p:sp>
      <p:sp>
        <p:nvSpPr>
          <p:cNvPr id="8" name="Distribution of acceptance and experience of domestic violence">
            <a:extLst>
              <a:ext uri="{FF2B5EF4-FFF2-40B4-BE49-F238E27FC236}">
                <a16:creationId xmlns:a16="http://schemas.microsoft.com/office/drawing/2014/main" id="{D537697B-41A1-4ED9-B558-671EEB39D62F}"/>
              </a:ext>
            </a:extLst>
          </p:cNvPr>
          <p:cNvSpPr txBox="1">
            <a:spLocks/>
          </p:cNvSpPr>
          <p:nvPr/>
        </p:nvSpPr>
        <p:spPr>
          <a:xfrm>
            <a:off x="200980" y="2527770"/>
            <a:ext cx="9590720" cy="1384361"/>
          </a:xfrm>
          <a:prstGeom prst="rect">
            <a:avLst/>
          </a:prstGeom>
        </p:spPr>
        <p:txBody>
          <a:bodyPr/>
          <a:lstStyle>
            <a:lvl1pPr algn="l" defTabSz="520065" rtl="0" eaLnBrk="1" latinLnBrk="0" hangingPunct="1">
              <a:spcBef>
                <a:spcPct val="0"/>
              </a:spcBef>
              <a:buNone/>
              <a:defRPr sz="7056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b="1" dirty="0"/>
              <a:t>Case Study 2 - CONGO</a:t>
            </a:r>
          </a:p>
        </p:txBody>
      </p:sp>
    </p:spTree>
    <p:extLst>
      <p:ext uri="{BB962C8B-B14F-4D97-AF65-F5344CB8AC3E}">
        <p14:creationId xmlns:p14="http://schemas.microsoft.com/office/powerpoint/2010/main" val="3861239514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Violet II">
      <a:dk1>
        <a:sysClr val="windowText" lastClr="000000"/>
      </a:dk1>
      <a:lt1>
        <a:sysClr val="window" lastClr="FFFFFF"/>
      </a:lt1>
      <a:dk2>
        <a:srgbClr val="632E62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447</TotalTime>
  <Words>532</Words>
  <Application>Microsoft Macintosh PowerPoint</Application>
  <PresentationFormat>Custom</PresentationFormat>
  <Paragraphs>85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Cambria Math</vt:lpstr>
      <vt:lpstr>Helvetica Neue</vt:lpstr>
      <vt:lpstr>Trebuchet MS</vt:lpstr>
      <vt:lpstr>Wingdings 3</vt:lpstr>
      <vt:lpstr>Facet</vt:lpstr>
      <vt:lpstr>Understanding attitudes, experience and risk factors for domestic violence</vt:lpstr>
      <vt:lpstr>Using data provided by the DHS Program we wanted to:</vt:lpstr>
      <vt:lpstr>DHS Program data for acceptance and experience of domestic violence</vt:lpstr>
      <vt:lpstr>Acceptance vs experience of domestic violence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Can we use these data to predict which women are at most risk of future violence?</vt:lpstr>
      <vt:lpstr>Diagnostic AI-tool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Acceptance vs experience of domestic violence</dc:title>
  <cp:lastModifiedBy>Verhaegen Gerlien</cp:lastModifiedBy>
  <cp:revision>36</cp:revision>
  <dcterms:modified xsi:type="dcterms:W3CDTF">2021-03-12T11:08:52Z</dcterms:modified>
</cp:coreProperties>
</file>